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1" r:id="rId1"/>
  </p:sldMasterIdLst>
  <p:notesMasterIdLst>
    <p:notesMasterId r:id="rId14"/>
  </p:notesMasterIdLst>
  <p:handoutMasterIdLst>
    <p:handoutMasterId r:id="rId15"/>
  </p:handoutMasterIdLst>
  <p:sldIdLst>
    <p:sldId id="256" r:id="rId2"/>
    <p:sldId id="257" r:id="rId3"/>
    <p:sldId id="267" r:id="rId4"/>
    <p:sldId id="264" r:id="rId5"/>
    <p:sldId id="259" r:id="rId6"/>
    <p:sldId id="263" r:id="rId7"/>
    <p:sldId id="268" r:id="rId8"/>
    <p:sldId id="265" r:id="rId9"/>
    <p:sldId id="269" r:id="rId10"/>
    <p:sldId id="261" r:id="rId11"/>
    <p:sldId id="262" r:id="rId12"/>
    <p:sldId id="271" r:id="rId13"/>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notesViewPr>
    <p:cSldViewPr snapToGrid="0">
      <p:cViewPr varScale="1">
        <p:scale>
          <a:sx n="87" d="100"/>
          <a:sy n="87" d="100"/>
        </p:scale>
        <p:origin x="383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D331BF13-AFE1-4B8B-B4EA-103906B6CAEA}" type="datetimeFigureOut">
              <a:rPr lang="en-US" smtClean="0"/>
              <a:t>3/19/2019</a:t>
            </a:fld>
            <a:endParaRPr lang="en-US" dirty="0"/>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6E30986A-C914-40B5-9CB3-06CF8BCD0284}" type="slidenum">
              <a:rPr lang="en-US" smtClean="0"/>
              <a:t>‹#›</a:t>
            </a:fld>
            <a:endParaRPr lang="en-US" dirty="0"/>
          </a:p>
        </p:txBody>
      </p:sp>
    </p:spTree>
    <p:extLst>
      <p:ext uri="{BB962C8B-B14F-4D97-AF65-F5344CB8AC3E}">
        <p14:creationId xmlns:p14="http://schemas.microsoft.com/office/powerpoint/2010/main" val="3715433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FBBA2345-62F2-4DCA-A8E3-63521C63AC2B}" type="datetimeFigureOut">
              <a:rPr lang="en-US" smtClean="0"/>
              <a:t>3/19/2019</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2E76304D-A3C6-46BB-9123-F959562200CE}" type="slidenum">
              <a:rPr lang="en-US" smtClean="0"/>
              <a:t>‹#›</a:t>
            </a:fld>
            <a:endParaRPr lang="en-US" dirty="0"/>
          </a:p>
        </p:txBody>
      </p:sp>
    </p:spTree>
    <p:extLst>
      <p:ext uri="{BB962C8B-B14F-4D97-AF65-F5344CB8AC3E}">
        <p14:creationId xmlns:p14="http://schemas.microsoft.com/office/powerpoint/2010/main" val="217792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Vera Will open the presentation</a:t>
            </a:r>
          </a:p>
        </p:txBody>
      </p:sp>
      <p:sp>
        <p:nvSpPr>
          <p:cNvPr id="4" name="Slide Number Placeholder 3"/>
          <p:cNvSpPr>
            <a:spLocks noGrp="1"/>
          </p:cNvSpPr>
          <p:nvPr>
            <p:ph type="sldNum" sz="quarter" idx="10"/>
          </p:nvPr>
        </p:nvSpPr>
        <p:spPr/>
        <p:txBody>
          <a:bodyPr/>
          <a:lstStyle/>
          <a:p>
            <a:fld id="{2E76304D-A3C6-46BB-9123-F959562200CE}" type="slidenum">
              <a:rPr lang="en-US" smtClean="0"/>
              <a:t>1</a:t>
            </a:fld>
            <a:endParaRPr lang="en-US" dirty="0"/>
          </a:p>
        </p:txBody>
      </p:sp>
    </p:spTree>
    <p:extLst>
      <p:ext uri="{BB962C8B-B14F-4D97-AF65-F5344CB8AC3E}">
        <p14:creationId xmlns:p14="http://schemas.microsoft.com/office/powerpoint/2010/main" val="3579842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Cristina will present on Helpful Tips</a:t>
            </a:r>
          </a:p>
        </p:txBody>
      </p:sp>
      <p:sp>
        <p:nvSpPr>
          <p:cNvPr id="4" name="Slide Number Placeholder 3"/>
          <p:cNvSpPr>
            <a:spLocks noGrp="1"/>
          </p:cNvSpPr>
          <p:nvPr>
            <p:ph type="sldNum" sz="quarter" idx="5"/>
          </p:nvPr>
        </p:nvSpPr>
        <p:spPr/>
        <p:txBody>
          <a:bodyPr/>
          <a:lstStyle/>
          <a:p>
            <a:fld id="{2E76304D-A3C6-46BB-9123-F959562200CE}" type="slidenum">
              <a:rPr lang="en-US" smtClean="0"/>
              <a:t>10</a:t>
            </a:fld>
            <a:endParaRPr lang="en-US" dirty="0"/>
          </a:p>
        </p:txBody>
      </p:sp>
    </p:spTree>
    <p:extLst>
      <p:ext uri="{BB962C8B-B14F-4D97-AF65-F5344CB8AC3E}">
        <p14:creationId xmlns:p14="http://schemas.microsoft.com/office/powerpoint/2010/main" val="3196346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Cristina will present on helpful resources</a:t>
            </a:r>
          </a:p>
        </p:txBody>
      </p:sp>
      <p:sp>
        <p:nvSpPr>
          <p:cNvPr id="4" name="Slide Number Placeholder 3"/>
          <p:cNvSpPr>
            <a:spLocks noGrp="1"/>
          </p:cNvSpPr>
          <p:nvPr>
            <p:ph type="sldNum" sz="quarter" idx="5"/>
          </p:nvPr>
        </p:nvSpPr>
        <p:spPr/>
        <p:txBody>
          <a:bodyPr/>
          <a:lstStyle/>
          <a:p>
            <a:fld id="{2E76304D-A3C6-46BB-9123-F959562200CE}" type="slidenum">
              <a:rPr lang="en-US" smtClean="0"/>
              <a:t>11</a:t>
            </a:fld>
            <a:endParaRPr lang="en-US" dirty="0"/>
          </a:p>
        </p:txBody>
      </p:sp>
    </p:spTree>
    <p:extLst>
      <p:ext uri="{BB962C8B-B14F-4D97-AF65-F5344CB8AC3E}">
        <p14:creationId xmlns:p14="http://schemas.microsoft.com/office/powerpoint/2010/main" val="4087184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 dance!</a:t>
            </a:r>
            <a:endParaRPr lang="en-US" dirty="0"/>
          </a:p>
        </p:txBody>
      </p:sp>
      <p:sp>
        <p:nvSpPr>
          <p:cNvPr id="4" name="Slide Number Placeholder 3"/>
          <p:cNvSpPr>
            <a:spLocks noGrp="1"/>
          </p:cNvSpPr>
          <p:nvPr>
            <p:ph type="sldNum" sz="quarter" idx="10"/>
          </p:nvPr>
        </p:nvSpPr>
        <p:spPr/>
        <p:txBody>
          <a:bodyPr/>
          <a:lstStyle/>
          <a:p>
            <a:fld id="{2E76304D-A3C6-46BB-9123-F959562200CE}" type="slidenum">
              <a:rPr lang="en-US" smtClean="0"/>
              <a:t>12</a:t>
            </a:fld>
            <a:endParaRPr lang="en-US" dirty="0"/>
          </a:p>
        </p:txBody>
      </p:sp>
    </p:spTree>
    <p:extLst>
      <p:ext uri="{BB962C8B-B14F-4D97-AF65-F5344CB8AC3E}">
        <p14:creationId xmlns:p14="http://schemas.microsoft.com/office/powerpoint/2010/main" val="292939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73892"/>
            <a:ext cx="5505450" cy="1956118"/>
          </a:xfrm>
        </p:spPr>
        <p:txBody>
          <a:bodyPr/>
          <a:lstStyle/>
          <a:p>
            <a:pPr marL="0" indent="0">
              <a:buFont typeface="Arial" panose="020B0604020202020204" pitchFamily="34" charset="0"/>
              <a:buNone/>
            </a:pPr>
            <a:r>
              <a:rPr lang="en-US" dirty="0"/>
              <a:t>Vera will:</a:t>
            </a:r>
          </a:p>
          <a:p>
            <a:pPr marL="173336" indent="-173336">
              <a:buFont typeface="Arial" panose="020B0604020202020204" pitchFamily="34" charset="0"/>
              <a:buChar char="•"/>
            </a:pPr>
            <a:r>
              <a:rPr lang="en-US" dirty="0"/>
              <a:t>Introduce all presenters</a:t>
            </a:r>
          </a:p>
          <a:p>
            <a:pPr marL="173336" indent="-173336">
              <a:buFont typeface="Arial" panose="020B0604020202020204" pitchFamily="34" charset="0"/>
              <a:buChar char="•"/>
            </a:pPr>
            <a:r>
              <a:rPr lang="en-US" dirty="0"/>
              <a:t>Presentation</a:t>
            </a:r>
          </a:p>
          <a:p>
            <a:pPr marL="173336" indent="-173336">
              <a:buFont typeface="Arial" panose="020B0604020202020204" pitchFamily="34" charset="0"/>
              <a:buChar char="•"/>
            </a:pPr>
            <a:r>
              <a:rPr lang="en-US" dirty="0"/>
              <a:t>Give them the time limits</a:t>
            </a:r>
          </a:p>
          <a:p>
            <a:pPr marL="635565" lvl="1" indent="-173336">
              <a:buFont typeface="Arial" panose="020B0604020202020204" pitchFamily="34" charset="0"/>
              <a:buChar char="•"/>
            </a:pPr>
            <a:r>
              <a:rPr lang="en-US" dirty="0"/>
              <a:t>30 minute presentation</a:t>
            </a:r>
          </a:p>
          <a:p>
            <a:pPr marL="635565" lvl="1" indent="-173336">
              <a:buFont typeface="Arial" panose="020B0604020202020204" pitchFamily="34" charset="0"/>
              <a:buChar char="•"/>
            </a:pPr>
            <a:r>
              <a:rPr lang="en-US" dirty="0"/>
              <a:t>10 minutes for questions at the end</a:t>
            </a:r>
          </a:p>
          <a:p>
            <a:pPr marL="173336" indent="-173336">
              <a:buFont typeface="Arial" panose="020B0604020202020204" pitchFamily="34" charset="0"/>
              <a:buChar char="•"/>
            </a:pPr>
            <a:r>
              <a:rPr lang="en-US" dirty="0"/>
              <a:t>Give them a quick overview of what we will be presenting – information and process can be complicated and our students often have complicated lives.</a:t>
            </a:r>
          </a:p>
          <a:p>
            <a:pPr marL="635565" lvl="1" indent="-173336">
              <a:buFont typeface="Arial" panose="020B0604020202020204" pitchFamily="34" charset="0"/>
              <a:buChar char="•"/>
            </a:pPr>
            <a:r>
              <a:rPr lang="en-US" dirty="0"/>
              <a:t>Things to Know</a:t>
            </a:r>
          </a:p>
          <a:p>
            <a:pPr marL="635565" lvl="1" indent="-173336">
              <a:buFont typeface="Arial" panose="020B0604020202020204" pitchFamily="34" charset="0"/>
              <a:buChar char="•"/>
            </a:pPr>
            <a:r>
              <a:rPr lang="en-US" dirty="0"/>
              <a:t>Things to Do</a:t>
            </a:r>
          </a:p>
          <a:p>
            <a:pPr lvl="1"/>
            <a:endParaRPr lang="en-US" dirty="0"/>
          </a:p>
        </p:txBody>
      </p:sp>
      <p:sp>
        <p:nvSpPr>
          <p:cNvPr id="4" name="Slide Number Placeholder 3"/>
          <p:cNvSpPr>
            <a:spLocks noGrp="1"/>
          </p:cNvSpPr>
          <p:nvPr>
            <p:ph type="sldNum" sz="quarter" idx="10"/>
          </p:nvPr>
        </p:nvSpPr>
        <p:spPr/>
        <p:txBody>
          <a:bodyPr/>
          <a:lstStyle/>
          <a:p>
            <a:fld id="{2E76304D-A3C6-46BB-9123-F959562200CE}" type="slidenum">
              <a:rPr lang="en-US" smtClean="0"/>
              <a:t>2</a:t>
            </a:fld>
            <a:endParaRPr lang="en-US" dirty="0"/>
          </a:p>
        </p:txBody>
      </p:sp>
    </p:spTree>
    <p:extLst>
      <p:ext uri="{BB962C8B-B14F-4D97-AF65-F5344CB8AC3E}">
        <p14:creationId xmlns:p14="http://schemas.microsoft.com/office/powerpoint/2010/main" val="3124528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Vera:  Will review the agenda with the audience</a:t>
            </a:r>
          </a:p>
        </p:txBody>
      </p:sp>
      <p:sp>
        <p:nvSpPr>
          <p:cNvPr id="4" name="Slide Number Placeholder 3"/>
          <p:cNvSpPr>
            <a:spLocks noGrp="1"/>
          </p:cNvSpPr>
          <p:nvPr>
            <p:ph type="sldNum" sz="quarter" idx="10"/>
          </p:nvPr>
        </p:nvSpPr>
        <p:spPr/>
        <p:txBody>
          <a:bodyPr/>
          <a:lstStyle/>
          <a:p>
            <a:fld id="{2E76304D-A3C6-46BB-9123-F959562200CE}" type="slidenum">
              <a:rPr lang="en-US" smtClean="0"/>
              <a:t>3</a:t>
            </a:fld>
            <a:endParaRPr lang="en-US" dirty="0"/>
          </a:p>
        </p:txBody>
      </p:sp>
    </p:spTree>
    <p:extLst>
      <p:ext uri="{BB962C8B-B14F-4D97-AF65-F5344CB8AC3E}">
        <p14:creationId xmlns:p14="http://schemas.microsoft.com/office/powerpoint/2010/main" val="203129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Cristina will:</a:t>
            </a:r>
          </a:p>
          <a:p>
            <a:pPr marL="171450" indent="-171450">
              <a:buFont typeface="Arial" panose="020B0604020202020204" pitchFamily="34" charset="0"/>
              <a:buChar char="•"/>
            </a:pPr>
            <a:r>
              <a:rPr lang="en-US" dirty="0"/>
              <a:t>Present on LEU and Statistics</a:t>
            </a:r>
          </a:p>
        </p:txBody>
      </p:sp>
      <p:sp>
        <p:nvSpPr>
          <p:cNvPr id="4" name="Slide Number Placeholder 3"/>
          <p:cNvSpPr>
            <a:spLocks noGrp="1"/>
          </p:cNvSpPr>
          <p:nvPr>
            <p:ph type="sldNum" sz="quarter" idx="10"/>
          </p:nvPr>
        </p:nvSpPr>
        <p:spPr/>
        <p:txBody>
          <a:bodyPr/>
          <a:lstStyle/>
          <a:p>
            <a:fld id="{2E76304D-A3C6-46BB-9123-F959562200CE}" type="slidenum">
              <a:rPr lang="en-US" smtClean="0"/>
              <a:t>4</a:t>
            </a:fld>
            <a:endParaRPr lang="en-US" dirty="0"/>
          </a:p>
        </p:txBody>
      </p:sp>
    </p:spTree>
    <p:extLst>
      <p:ext uri="{BB962C8B-B14F-4D97-AF65-F5344CB8AC3E}">
        <p14:creationId xmlns:p14="http://schemas.microsoft.com/office/powerpoint/2010/main" val="932224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Cristina and Leslie:</a:t>
            </a:r>
          </a:p>
          <a:p>
            <a:r>
              <a:rPr lang="en-US" dirty="0"/>
              <a:t>Cristina- Will discuss year round pell </a:t>
            </a:r>
          </a:p>
          <a:p>
            <a:r>
              <a:rPr lang="en-US" dirty="0"/>
              <a:t>Leslie – Will discuss Federal Direct Loan limits and SULA</a:t>
            </a:r>
          </a:p>
        </p:txBody>
      </p:sp>
      <p:sp>
        <p:nvSpPr>
          <p:cNvPr id="4" name="Slide Number Placeholder 3"/>
          <p:cNvSpPr>
            <a:spLocks noGrp="1"/>
          </p:cNvSpPr>
          <p:nvPr>
            <p:ph type="sldNum" sz="quarter" idx="5"/>
          </p:nvPr>
        </p:nvSpPr>
        <p:spPr/>
        <p:txBody>
          <a:bodyPr/>
          <a:lstStyle/>
          <a:p>
            <a:fld id="{2E76304D-A3C6-46BB-9123-F959562200CE}" type="slidenum">
              <a:rPr lang="en-US" smtClean="0"/>
              <a:t>5</a:t>
            </a:fld>
            <a:endParaRPr lang="en-US" dirty="0"/>
          </a:p>
        </p:txBody>
      </p:sp>
    </p:spTree>
    <p:extLst>
      <p:ext uri="{BB962C8B-B14F-4D97-AF65-F5344CB8AC3E}">
        <p14:creationId xmlns:p14="http://schemas.microsoft.com/office/powerpoint/2010/main" val="3929618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Leslie will present on NYS Aid limits</a:t>
            </a:r>
          </a:p>
          <a:p>
            <a:endParaRPr lang="en-US" dirty="0"/>
          </a:p>
        </p:txBody>
      </p:sp>
      <p:sp>
        <p:nvSpPr>
          <p:cNvPr id="4" name="Slide Number Placeholder 3"/>
          <p:cNvSpPr>
            <a:spLocks noGrp="1"/>
          </p:cNvSpPr>
          <p:nvPr>
            <p:ph type="sldNum" sz="quarter" idx="5"/>
          </p:nvPr>
        </p:nvSpPr>
        <p:spPr/>
        <p:txBody>
          <a:bodyPr/>
          <a:lstStyle/>
          <a:p>
            <a:fld id="{2E76304D-A3C6-46BB-9123-F959562200CE}" type="slidenum">
              <a:rPr lang="en-US" smtClean="0"/>
              <a:t>6</a:t>
            </a:fld>
            <a:endParaRPr lang="en-US" dirty="0"/>
          </a:p>
        </p:txBody>
      </p:sp>
    </p:spTree>
    <p:extLst>
      <p:ext uri="{BB962C8B-B14F-4D97-AF65-F5344CB8AC3E}">
        <p14:creationId xmlns:p14="http://schemas.microsoft.com/office/powerpoint/2010/main" val="168463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Margaret Will present on Things to do (application)</a:t>
            </a:r>
          </a:p>
        </p:txBody>
      </p:sp>
      <p:sp>
        <p:nvSpPr>
          <p:cNvPr id="4" name="Slide Number Placeholder 3"/>
          <p:cNvSpPr>
            <a:spLocks noGrp="1"/>
          </p:cNvSpPr>
          <p:nvPr>
            <p:ph type="sldNum" sz="quarter" idx="5"/>
          </p:nvPr>
        </p:nvSpPr>
        <p:spPr/>
        <p:txBody>
          <a:bodyPr/>
          <a:lstStyle/>
          <a:p>
            <a:fld id="{2E76304D-A3C6-46BB-9123-F959562200CE}" type="slidenum">
              <a:rPr lang="en-US" smtClean="0"/>
              <a:t>7</a:t>
            </a:fld>
            <a:endParaRPr lang="en-US" dirty="0"/>
          </a:p>
        </p:txBody>
      </p:sp>
    </p:spTree>
    <p:extLst>
      <p:ext uri="{BB962C8B-B14F-4D97-AF65-F5344CB8AC3E}">
        <p14:creationId xmlns:p14="http://schemas.microsoft.com/office/powerpoint/2010/main" val="3177122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Margaret Will present on Things to do (application) </a:t>
            </a:r>
            <a:r>
              <a:rPr lang="en-US" dirty="0" smtClean="0"/>
              <a:t>cont.</a:t>
            </a:r>
            <a:endParaRPr lang="en-US" dirty="0"/>
          </a:p>
          <a:p>
            <a:endParaRPr lang="en-US" dirty="0"/>
          </a:p>
        </p:txBody>
      </p:sp>
      <p:sp>
        <p:nvSpPr>
          <p:cNvPr id="4" name="Slide Number Placeholder 3"/>
          <p:cNvSpPr>
            <a:spLocks noGrp="1"/>
          </p:cNvSpPr>
          <p:nvPr>
            <p:ph type="sldNum" sz="quarter" idx="5"/>
          </p:nvPr>
        </p:nvSpPr>
        <p:spPr/>
        <p:txBody>
          <a:bodyPr/>
          <a:lstStyle/>
          <a:p>
            <a:fld id="{2E76304D-A3C6-46BB-9123-F959562200CE}" type="slidenum">
              <a:rPr lang="en-US" smtClean="0"/>
              <a:t>8</a:t>
            </a:fld>
            <a:endParaRPr lang="en-US" dirty="0"/>
          </a:p>
        </p:txBody>
      </p:sp>
    </p:spTree>
    <p:extLst>
      <p:ext uri="{BB962C8B-B14F-4D97-AF65-F5344CB8AC3E}">
        <p14:creationId xmlns:p14="http://schemas.microsoft.com/office/powerpoint/2010/main" val="173783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Margaret Will present on Things to do (application) </a:t>
            </a:r>
            <a:r>
              <a:rPr lang="en-US" dirty="0" smtClean="0"/>
              <a:t>cont.</a:t>
            </a:r>
            <a:endParaRPr lang="en-US" dirty="0"/>
          </a:p>
          <a:p>
            <a:endParaRPr lang="en-US" dirty="0"/>
          </a:p>
        </p:txBody>
      </p:sp>
      <p:sp>
        <p:nvSpPr>
          <p:cNvPr id="4" name="Slide Number Placeholder 3"/>
          <p:cNvSpPr>
            <a:spLocks noGrp="1"/>
          </p:cNvSpPr>
          <p:nvPr>
            <p:ph type="sldNum" sz="quarter" idx="5"/>
          </p:nvPr>
        </p:nvSpPr>
        <p:spPr/>
        <p:txBody>
          <a:bodyPr/>
          <a:lstStyle/>
          <a:p>
            <a:fld id="{2E76304D-A3C6-46BB-9123-F959562200CE}" type="slidenum">
              <a:rPr lang="en-US" smtClean="0"/>
              <a:t>9</a:t>
            </a:fld>
            <a:endParaRPr lang="en-US" dirty="0"/>
          </a:p>
        </p:txBody>
      </p:sp>
    </p:spTree>
    <p:extLst>
      <p:ext uri="{BB962C8B-B14F-4D97-AF65-F5344CB8AC3E}">
        <p14:creationId xmlns:p14="http://schemas.microsoft.com/office/powerpoint/2010/main" val="1885717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04F99EA-D4FB-4DDE-B277-EC68D258263F}" type="datetime1">
              <a:rPr lang="en-US" smtClean="0"/>
              <a:t>3/19/2019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3E2163B-73E0-4557-B963-908756C4484F}"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669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64CFE-A299-4417-871C-D3F4F78C5C4D}" type="datetime1">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161111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C0336-0FB3-4F43-A4D6-02CAC49517AE}" type="datetime1">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358878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546C7-993B-4876-B5A0-3AE6D674CAD5}" type="datetime1">
              <a:rPr lang="en-US" smtClean="0"/>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327403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33D4F63-0F8E-43BD-A5C6-20C44F625842}" type="datetime1">
              <a:rPr lang="en-US" smtClean="0"/>
              <a:t>3/19/2019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3E2163B-73E0-4557-B963-908756C4484F}"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243214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5B89B1-2641-484F-BB12-3ED1D8CC010A}" type="datetime1">
              <a:rPr lang="en-US" smtClean="0"/>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3058647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44E022-3ED4-416D-B635-0F481717CA66}" type="datetime1">
              <a:rPr lang="en-US" smtClean="0"/>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234035015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2D1F6-A92C-4748-8508-6E8E7EE3D17A}" type="datetime1">
              <a:rPr lang="en-US" smtClean="0"/>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421837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C85FC-0096-4A20-B9A4-722FF90B1380}" type="datetime1">
              <a:rPr lang="en-US" smtClean="0"/>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109988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D7DB7E96-939D-468F-9ADC-BA637ABDD8F0}" type="datetime1">
              <a:rPr lang="en-US" smtClean="0"/>
              <a:t>3/19/2019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C3E2163B-73E0-4557-B963-908756C4484F}"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629146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CBC465AD-C7FE-4F47-8D9E-7DB27D31DC52}" type="datetime1">
              <a:rPr lang="en-US" smtClean="0"/>
              <a:t>3/19/2019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C3E2163B-73E0-4557-B963-908756C4484F}" type="slidenum">
              <a:rPr lang="en-US" smtClean="0"/>
              <a:t>‹#›</a:t>
            </a:fld>
            <a:endParaRPr lang="en-US" dirty="0"/>
          </a:p>
        </p:txBody>
      </p:sp>
    </p:spTree>
    <p:extLst>
      <p:ext uri="{BB962C8B-B14F-4D97-AF65-F5344CB8AC3E}">
        <p14:creationId xmlns:p14="http://schemas.microsoft.com/office/powerpoint/2010/main" val="352901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2357676-D345-4B5F-A684-94D1F72AE9A9}" type="datetime1">
              <a:rPr lang="en-US" smtClean="0"/>
              <a:t>3/19/2019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3E2163B-73E0-4557-B963-908756C4484F}"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9737705"/>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studentloans.gov/" TargetMode="External"/><Relationship Id="rId3" Type="http://schemas.openxmlformats.org/officeDocument/2006/relationships/hyperlink" Target="https://www.hesc.ny.gov/" TargetMode="External"/><Relationship Id="rId7" Type="http://schemas.openxmlformats.org/officeDocument/2006/relationships/hyperlink" Target="https://nslds.ed.gov/nslds/nslds_S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facts.cuny.edu/FinAid_EligibilityAudit/facts_search.jsp" TargetMode="External"/><Relationship Id="rId5" Type="http://schemas.openxmlformats.org/officeDocument/2006/relationships/hyperlink" Target="http://www.lehman.edu/registrar/student-records.php" TargetMode="External"/><Relationship Id="rId4" Type="http://schemas.openxmlformats.org/officeDocument/2006/relationships/hyperlink" Target="https://cunyfirst.cuny.edu/" TargetMode="Externa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6834" y="65903"/>
            <a:ext cx="10318418" cy="4153400"/>
          </a:xfrm>
        </p:spPr>
        <p:txBody>
          <a:bodyPr/>
          <a:lstStyle/>
          <a:p>
            <a:r>
              <a:rPr lang="en-US" sz="4000" b="1" dirty="0"/>
              <a:t> </a:t>
            </a:r>
            <a:br>
              <a:rPr lang="en-US" sz="4000" b="1" dirty="0"/>
            </a:br>
            <a:r>
              <a:rPr lang="en-US" sz="2800" b="1" dirty="0"/>
              <a:t/>
            </a:r>
            <a:br>
              <a:rPr lang="en-US" sz="2800" b="1" dirty="0"/>
            </a:br>
            <a:r>
              <a:rPr lang="en-US" sz="2800" b="1" dirty="0"/>
              <a:t/>
            </a:r>
            <a:br>
              <a:rPr lang="en-US" sz="2800" b="1" dirty="0"/>
            </a:br>
            <a:r>
              <a:rPr lang="en-US" sz="2800" b="1" dirty="0"/>
              <a:t/>
            </a:r>
            <a:br>
              <a:rPr lang="en-US" sz="2800" b="1" dirty="0"/>
            </a:br>
            <a:r>
              <a:rPr lang="en-US" sz="2800" b="1" dirty="0"/>
              <a:t/>
            </a:r>
            <a:br>
              <a:rPr lang="en-US" sz="2800" b="1" dirty="0"/>
            </a:br>
            <a:r>
              <a:rPr lang="en-US" sz="2800" b="1" dirty="0"/>
              <a:t/>
            </a:r>
            <a:br>
              <a:rPr lang="en-US" sz="2800" b="1" dirty="0"/>
            </a:br>
            <a:r>
              <a:rPr lang="en-US" sz="2800" b="1" dirty="0"/>
              <a:t>to the 2019 BTAG </a:t>
            </a:r>
            <a:r>
              <a:rPr lang="en-US" sz="2800" b="1" i="1" dirty="0"/>
              <a:t>Summit </a:t>
            </a:r>
            <a:endParaRPr lang="en-US" sz="2800" dirty="0"/>
          </a:p>
        </p:txBody>
      </p:sp>
      <p:sp>
        <p:nvSpPr>
          <p:cNvPr id="3" name="Subtitle 2"/>
          <p:cNvSpPr>
            <a:spLocks noGrp="1"/>
          </p:cNvSpPr>
          <p:nvPr>
            <p:ph type="subTitle" idx="1"/>
          </p:nvPr>
        </p:nvSpPr>
        <p:spPr>
          <a:xfrm>
            <a:off x="518983" y="2680773"/>
            <a:ext cx="11434119" cy="1972507"/>
          </a:xfrm>
        </p:spPr>
        <p:txBody>
          <a:bodyPr>
            <a:normAutofit/>
          </a:bodyPr>
          <a:lstStyle/>
          <a:p>
            <a:endParaRPr lang="en-US" sz="3200" dirty="0"/>
          </a:p>
          <a:p>
            <a:endParaRPr lang="en-US" sz="3200" dirty="0"/>
          </a:p>
          <a:p>
            <a:r>
              <a:rPr lang="en-US" sz="4000" dirty="0"/>
              <a:t>Financial Aid Presentation</a:t>
            </a:r>
          </a:p>
          <a:p>
            <a:endParaRPr lang="en-US" sz="4000" dirty="0"/>
          </a:p>
          <a:p>
            <a:endParaRPr lang="en-US" sz="4000" dirty="0"/>
          </a:p>
          <a:p>
            <a:endParaRPr lang="en-US" sz="1600" dirty="0"/>
          </a:p>
        </p:txBody>
      </p:sp>
      <p:pic>
        <p:nvPicPr>
          <p:cNvPr id="8" name="Picture 7" descr="WELCOME TO JUNIOR 1!!! | LET'S WORK TOGETH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816" y="518287"/>
            <a:ext cx="5433047" cy="2162486"/>
          </a:xfrm>
          <a:prstGeom prst="rect">
            <a:avLst/>
          </a:prstGeom>
        </p:spPr>
      </p:pic>
      <p:sp>
        <p:nvSpPr>
          <p:cNvPr id="5" name="TextBox 4"/>
          <p:cNvSpPr txBox="1"/>
          <p:nvPr/>
        </p:nvSpPr>
        <p:spPr>
          <a:xfrm>
            <a:off x="518983" y="4583496"/>
            <a:ext cx="10779760" cy="1938992"/>
          </a:xfrm>
          <a:prstGeom prst="rect">
            <a:avLst/>
          </a:prstGeom>
          <a:noFill/>
        </p:spPr>
        <p:txBody>
          <a:bodyPr wrap="square" rtlCol="0">
            <a:spAutoFit/>
          </a:bodyPr>
          <a:lstStyle/>
          <a:p>
            <a:pPr algn="ctr"/>
            <a:r>
              <a:rPr lang="en-US" sz="2400" dirty="0"/>
              <a:t>Leslie King, Director of Financial Aid, Hostos Community College</a:t>
            </a:r>
          </a:p>
          <a:p>
            <a:pPr algn="ctr"/>
            <a:r>
              <a:rPr lang="en-US" sz="2400" dirty="0"/>
              <a:t>Margaret Nelson, Director of Financial Aid, Bronx Community College</a:t>
            </a:r>
          </a:p>
          <a:p>
            <a:pPr algn="ctr"/>
            <a:r>
              <a:rPr lang="en-US" sz="2400" dirty="0" smtClean="0"/>
              <a:t>Cristina </a:t>
            </a:r>
            <a:r>
              <a:rPr lang="en-US" sz="2400" dirty="0"/>
              <a:t>Ortiz-Harvey, Director of Financial Aid, Guttman Community College</a:t>
            </a:r>
          </a:p>
          <a:p>
            <a:pPr algn="ctr"/>
            <a:r>
              <a:rPr lang="en-US" sz="2400" dirty="0"/>
              <a:t>Vera Senese, Director of Financial Aid, Lehman College</a:t>
            </a:r>
          </a:p>
          <a:p>
            <a:pPr algn="ctr"/>
            <a:endParaRPr lang="en-US" sz="2400" dirty="0"/>
          </a:p>
        </p:txBody>
      </p:sp>
      <p:pic>
        <p:nvPicPr>
          <p:cNvPr id="4" name="Picture 3">
            <a:extLst>
              <a:ext uri="{FF2B5EF4-FFF2-40B4-BE49-F238E27FC236}">
                <a16:creationId xmlns:a16="http://schemas.microsoft.com/office/drawing/2014/main" id="{97A3D31D-5C95-4C2B-9A21-97BF4B19DFB3}"/>
              </a:ext>
            </a:extLst>
          </p:cNvPr>
          <p:cNvPicPr>
            <a:picLocks noChangeAspect="1"/>
          </p:cNvPicPr>
          <p:nvPr/>
        </p:nvPicPr>
        <p:blipFill>
          <a:blip r:embed="rId4"/>
          <a:stretch>
            <a:fillRect/>
          </a:stretch>
        </p:blipFill>
        <p:spPr>
          <a:xfrm>
            <a:off x="4540592" y="6324706"/>
            <a:ext cx="3390900" cy="561975"/>
          </a:xfrm>
          <a:prstGeom prst="rect">
            <a:avLst/>
          </a:prstGeom>
        </p:spPr>
      </p:pic>
    </p:spTree>
    <p:extLst>
      <p:ext uri="{BB962C8B-B14F-4D97-AF65-F5344CB8AC3E}">
        <p14:creationId xmlns:p14="http://schemas.microsoft.com/office/powerpoint/2010/main" val="896015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1110"/>
            <a:ext cx="10178322" cy="1492132"/>
          </a:xfrm>
        </p:spPr>
        <p:txBody>
          <a:bodyPr/>
          <a:lstStyle/>
          <a:p>
            <a:pPr algn="ctr"/>
            <a:r>
              <a:rPr lang="en-US" dirty="0"/>
              <a:t>Helpful “tips” for advisors</a:t>
            </a:r>
            <a:br>
              <a:rPr lang="en-US" dirty="0"/>
            </a:br>
            <a:r>
              <a:rPr lang="en-US" sz="4400" dirty="0"/>
              <a:t>what to look for</a:t>
            </a:r>
            <a:endParaRPr lang="en-US" dirty="0"/>
          </a:p>
        </p:txBody>
      </p:sp>
      <p:sp>
        <p:nvSpPr>
          <p:cNvPr id="3" name="Content Placeholder 2"/>
          <p:cNvSpPr>
            <a:spLocks noGrp="1"/>
          </p:cNvSpPr>
          <p:nvPr>
            <p:ph idx="1"/>
          </p:nvPr>
        </p:nvSpPr>
        <p:spPr>
          <a:xfrm>
            <a:off x="1251678" y="1701522"/>
            <a:ext cx="10178322" cy="4872272"/>
          </a:xfrm>
        </p:spPr>
        <p:txBody>
          <a:bodyPr>
            <a:normAutofit fontScale="92500" lnSpcReduction="20000"/>
          </a:bodyPr>
          <a:lstStyle/>
          <a:p>
            <a:r>
              <a:rPr lang="en-US" dirty="0"/>
              <a:t>CUNYFirst checklists  - especially for mid-year transfers</a:t>
            </a:r>
          </a:p>
          <a:p>
            <a:pPr lvl="1"/>
            <a:r>
              <a:rPr lang="en-US" dirty="0"/>
              <a:t>Always encourage/require students to check their “To Do” list</a:t>
            </a:r>
          </a:p>
          <a:p>
            <a:pPr lvl="1"/>
            <a:r>
              <a:rPr lang="en-US" dirty="0"/>
              <a:t>Negative Service Indicators – take care of past due balances</a:t>
            </a:r>
          </a:p>
          <a:p>
            <a:r>
              <a:rPr lang="en-US" dirty="0"/>
              <a:t>Application process</a:t>
            </a:r>
          </a:p>
          <a:p>
            <a:pPr lvl="1"/>
            <a:r>
              <a:rPr lang="en-US" dirty="0"/>
              <a:t>Change school codes on both Federal and NY State aid applications</a:t>
            </a:r>
          </a:p>
          <a:p>
            <a:pPr lvl="1"/>
            <a:r>
              <a:rPr lang="en-US" dirty="0"/>
              <a:t>File the correct applications (e.g. 19-20 vs. 18-19)</a:t>
            </a:r>
          </a:p>
          <a:p>
            <a:pPr lvl="1"/>
            <a:r>
              <a:rPr lang="en-US" dirty="0"/>
              <a:t>Submit the required verification documents (even if already submitted </a:t>
            </a:r>
            <a:r>
              <a:rPr lang="en-US" dirty="0" smtClean="0"/>
              <a:t>to a prior </a:t>
            </a:r>
            <a:r>
              <a:rPr lang="en-US" dirty="0"/>
              <a:t>college)</a:t>
            </a:r>
          </a:p>
          <a:p>
            <a:r>
              <a:rPr lang="en-US" dirty="0"/>
              <a:t>Always take courses that not only count towards degree, but towards their major</a:t>
            </a:r>
          </a:p>
          <a:p>
            <a:r>
              <a:rPr lang="en-US" dirty="0"/>
              <a:t>Transfer credits may not always be evaluated by the time they transfer/multiple transcripts</a:t>
            </a:r>
          </a:p>
          <a:p>
            <a:r>
              <a:rPr lang="en-US" dirty="0"/>
              <a:t>Apply for graduation at community college</a:t>
            </a:r>
          </a:p>
          <a:p>
            <a:r>
              <a:rPr lang="en-US" dirty="0"/>
              <a:t>If student transfers with 60 credits, they should declare their major immediately (iDeclare)</a:t>
            </a:r>
          </a:p>
          <a:p>
            <a:pPr lvl="0"/>
            <a:r>
              <a:rPr lang="en-US" dirty="0"/>
              <a:t>Discuss/refer alternative financial aid and financial options.</a:t>
            </a:r>
          </a:p>
          <a:p>
            <a:pPr lvl="0"/>
            <a:r>
              <a:rPr lang="en-US" dirty="0"/>
              <a:t>Refer students to NSLDS and/or HESC to track Pell LEU and TAP Points.</a:t>
            </a:r>
          </a:p>
          <a:p>
            <a:r>
              <a:rPr lang="en-US" dirty="0" smtClean="0"/>
              <a:t>When in doubt, contact </a:t>
            </a:r>
            <a:r>
              <a:rPr lang="en-US" dirty="0"/>
              <a:t>the </a:t>
            </a:r>
            <a:r>
              <a:rPr lang="en-US" dirty="0" smtClean="0"/>
              <a:t>financial aid office!</a:t>
            </a:r>
            <a:endParaRPr lang="en-US" dirty="0"/>
          </a:p>
        </p:txBody>
      </p:sp>
      <p:pic>
        <p:nvPicPr>
          <p:cNvPr id="4" name="Picture 3">
            <a:extLst>
              <a:ext uri="{FF2B5EF4-FFF2-40B4-BE49-F238E27FC236}">
                <a16:creationId xmlns:a16="http://schemas.microsoft.com/office/drawing/2014/main" id="{1942E5B7-53F8-45F6-B5CE-9A3880918989}"/>
              </a:ext>
            </a:extLst>
          </p:cNvPr>
          <p:cNvPicPr>
            <a:picLocks noChangeAspect="1"/>
          </p:cNvPicPr>
          <p:nvPr/>
        </p:nvPicPr>
        <p:blipFill>
          <a:blip r:embed="rId3"/>
          <a:stretch>
            <a:fillRect/>
          </a:stretch>
        </p:blipFill>
        <p:spPr>
          <a:xfrm>
            <a:off x="8477599" y="6296025"/>
            <a:ext cx="3390900" cy="561975"/>
          </a:xfrm>
          <a:prstGeom prst="rect">
            <a:avLst/>
          </a:prstGeom>
        </p:spPr>
      </p:pic>
      <p:sp>
        <p:nvSpPr>
          <p:cNvPr id="5" name="Slide Number Placeholder 4"/>
          <p:cNvSpPr>
            <a:spLocks noGrp="1"/>
          </p:cNvSpPr>
          <p:nvPr>
            <p:ph type="sldNum" sz="quarter" idx="12"/>
          </p:nvPr>
        </p:nvSpPr>
        <p:spPr/>
        <p:txBody>
          <a:bodyPr/>
          <a:lstStyle/>
          <a:p>
            <a:fld id="{C3E2163B-73E0-4557-B963-908756C4484F}" type="slidenum">
              <a:rPr lang="en-US" smtClean="0"/>
              <a:t>10</a:t>
            </a:fld>
            <a:endParaRPr lang="en-US" dirty="0"/>
          </a:p>
        </p:txBody>
      </p:sp>
    </p:spTree>
    <p:extLst>
      <p:ext uri="{BB962C8B-B14F-4D97-AF65-F5344CB8AC3E}">
        <p14:creationId xmlns:p14="http://schemas.microsoft.com/office/powerpoint/2010/main" val="2846950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86015"/>
          </a:xfrm>
        </p:spPr>
        <p:txBody>
          <a:bodyPr>
            <a:normAutofit fontScale="90000"/>
          </a:bodyPr>
          <a:lstStyle/>
          <a:p>
            <a:pPr algn="ctr"/>
            <a:r>
              <a:rPr lang="en-US" dirty="0">
                <a:latin typeface="Impact" panose="020B0806030902050204" pitchFamily="34" charset="0"/>
              </a:rPr>
              <a:t>Helpful Resources</a:t>
            </a:r>
            <a:endParaRPr lang="en-US" sz="4400" dirty="0"/>
          </a:p>
        </p:txBody>
      </p:sp>
      <p:sp>
        <p:nvSpPr>
          <p:cNvPr id="3" name="Content Placeholder 2"/>
          <p:cNvSpPr>
            <a:spLocks noGrp="1"/>
          </p:cNvSpPr>
          <p:nvPr>
            <p:ph idx="1"/>
          </p:nvPr>
        </p:nvSpPr>
        <p:spPr>
          <a:xfrm>
            <a:off x="1005840" y="1046480"/>
            <a:ext cx="10789920" cy="5527040"/>
          </a:xfrm>
        </p:spPr>
        <p:txBody>
          <a:bodyPr>
            <a:normAutofit fontScale="25000" lnSpcReduction="20000"/>
          </a:bodyPr>
          <a:lstStyle/>
          <a:p>
            <a:pPr marL="0" indent="0">
              <a:buNone/>
            </a:pPr>
            <a:endParaRPr lang="en-US" b="1" dirty="0"/>
          </a:p>
          <a:p>
            <a:pPr lvl="2"/>
            <a:r>
              <a:rPr lang="en-US" sz="6400" b="1" dirty="0"/>
              <a:t>Free Application Federal Student Aid (FAFSA) </a:t>
            </a:r>
            <a:r>
              <a:rPr lang="en-US" sz="6400" u="sng" dirty="0"/>
              <a:t>studentaid.ed.gov/FAFSA‎</a:t>
            </a:r>
            <a:r>
              <a:rPr lang="en-US" sz="6400" dirty="0"/>
              <a:t>    </a:t>
            </a:r>
            <a:r>
              <a:rPr lang="en-US" sz="6400" b="1" dirty="0"/>
              <a:t>1.800.433.3243</a:t>
            </a:r>
          </a:p>
          <a:p>
            <a:pPr marL="0" indent="0">
              <a:buNone/>
            </a:pPr>
            <a:r>
              <a:rPr lang="en-US" sz="6400" dirty="0"/>
              <a:t/>
            </a:r>
            <a:br>
              <a:rPr lang="en-US" sz="6400" dirty="0"/>
            </a:br>
            <a:r>
              <a:rPr lang="en-US" sz="6400" dirty="0"/>
              <a:t>        	 </a:t>
            </a:r>
            <a:r>
              <a:rPr lang="en-US" sz="6400" b="1" dirty="0"/>
              <a:t>HESC Website </a:t>
            </a:r>
            <a:r>
              <a:rPr lang="en-US" sz="6400" dirty="0"/>
              <a:t>– </a:t>
            </a:r>
            <a:r>
              <a:rPr lang="en-US" sz="6400" dirty="0">
                <a:hlinkClick r:id="rId3"/>
              </a:rPr>
              <a:t>https://www.hesc.ny.gov/</a:t>
            </a:r>
            <a:r>
              <a:rPr lang="en-US" sz="6400" dirty="0"/>
              <a:t> - </a:t>
            </a:r>
            <a:r>
              <a:rPr lang="en-US" sz="6400" b="1" dirty="0"/>
              <a:t>1-888-697-4372</a:t>
            </a:r>
          </a:p>
          <a:p>
            <a:pPr marL="1371600" lvl="3" indent="0">
              <a:buNone/>
            </a:pPr>
            <a:endParaRPr lang="en-US" sz="6400" b="1" dirty="0"/>
          </a:p>
          <a:p>
            <a:pPr lvl="2"/>
            <a:r>
              <a:rPr lang="en-US" sz="6400" b="1" dirty="0"/>
              <a:t>CUNYFirst – </a:t>
            </a:r>
            <a:r>
              <a:rPr lang="en-US" sz="6400" u="sng" dirty="0">
                <a:hlinkClick r:id="rId4"/>
              </a:rPr>
              <a:t>https://cunyfirst.cuny.edu/</a:t>
            </a:r>
          </a:p>
          <a:p>
            <a:pPr marL="1371600" lvl="3" indent="0">
              <a:buNone/>
            </a:pPr>
            <a:endParaRPr lang="en-US" sz="6400" u="sng" dirty="0">
              <a:hlinkClick r:id="rId4"/>
            </a:endParaRPr>
          </a:p>
          <a:p>
            <a:pPr lvl="2"/>
            <a:r>
              <a:rPr lang="en-US" sz="6400" b="1" dirty="0"/>
              <a:t>iDeclare at Lehman - </a:t>
            </a:r>
            <a:r>
              <a:rPr lang="en-US" sz="6400" b="1" dirty="0">
                <a:hlinkClick r:id="rId5"/>
              </a:rPr>
              <a:t>http://www.lehman.edu/registrar/student-records.php</a:t>
            </a:r>
            <a:r>
              <a:rPr lang="en-US" sz="6400" b="1" dirty="0"/>
              <a:t>  1.718.960.8255</a:t>
            </a:r>
          </a:p>
          <a:p>
            <a:pPr marL="914400" lvl="2" indent="0">
              <a:buNone/>
            </a:pPr>
            <a:r>
              <a:rPr lang="en-US" sz="6400" b="1" dirty="0"/>
              <a:t>	</a:t>
            </a:r>
          </a:p>
          <a:p>
            <a:pPr lvl="2"/>
            <a:r>
              <a:rPr lang="en-US" sz="6400" b="1" dirty="0"/>
              <a:t>FACTS</a:t>
            </a:r>
            <a:r>
              <a:rPr lang="en-US" sz="6400" dirty="0"/>
              <a:t> </a:t>
            </a:r>
            <a:r>
              <a:rPr lang="en-US" sz="6600" dirty="0"/>
              <a:t>– </a:t>
            </a:r>
            <a:r>
              <a:rPr lang="en-US" sz="6600" dirty="0">
                <a:hlinkClick r:id="rId6"/>
              </a:rPr>
              <a:t>https://facts.cuny.edu/FinAid_EligibilityAudit/facts_search.jsp</a:t>
            </a:r>
            <a:r>
              <a:rPr lang="en-US" sz="6600" dirty="0"/>
              <a:t> </a:t>
            </a:r>
          </a:p>
          <a:p>
            <a:pPr marL="914400" lvl="2" indent="0">
              <a:buNone/>
            </a:pPr>
            <a:r>
              <a:rPr lang="en-US" sz="6600" dirty="0"/>
              <a:t>			</a:t>
            </a:r>
          </a:p>
          <a:p>
            <a:pPr lvl="2"/>
            <a:r>
              <a:rPr lang="en-US" sz="6000" b="1" dirty="0"/>
              <a:t>National Student Loan Data Service (NSLDS) </a:t>
            </a:r>
            <a:r>
              <a:rPr lang="en-US" sz="6400" dirty="0"/>
              <a:t> </a:t>
            </a:r>
            <a:r>
              <a:rPr lang="en-US" sz="6400" dirty="0">
                <a:hlinkClick r:id="rId7"/>
              </a:rPr>
              <a:t>https://nslds.ed.gov/nslds/nslds_SA/</a:t>
            </a:r>
            <a:r>
              <a:rPr lang="en-US" sz="6400" dirty="0"/>
              <a:t>  / </a:t>
            </a:r>
            <a:r>
              <a:rPr lang="en-US" sz="6400" b="1" dirty="0"/>
              <a:t>1-800-730-8913</a:t>
            </a:r>
          </a:p>
          <a:p>
            <a:pPr marL="1371600" lvl="3" indent="0">
              <a:buNone/>
            </a:pPr>
            <a:endParaRPr lang="en-US" sz="6400" dirty="0"/>
          </a:p>
          <a:p>
            <a:pPr lvl="2"/>
            <a:r>
              <a:rPr lang="en-US" sz="6400" b="1" dirty="0"/>
              <a:t>Federal Direct Student Loans </a:t>
            </a:r>
            <a:r>
              <a:rPr lang="en-US" sz="6400" dirty="0"/>
              <a:t>– </a:t>
            </a:r>
            <a:r>
              <a:rPr lang="en-US" sz="6400" dirty="0">
                <a:hlinkClick r:id="rId8"/>
              </a:rPr>
              <a:t>https://studentloans.gov</a:t>
            </a:r>
            <a:r>
              <a:rPr lang="en-US" sz="6400" dirty="0"/>
              <a:t>   </a:t>
            </a:r>
            <a:r>
              <a:rPr lang="en-US" sz="6400" b="1" dirty="0"/>
              <a:t>1.800.557.7394</a:t>
            </a:r>
          </a:p>
          <a:p>
            <a:endParaRPr lang="en-US" sz="6400" dirty="0"/>
          </a:p>
          <a:p>
            <a:r>
              <a:rPr lang="en-US" sz="6000" dirty="0"/>
              <a:t>Alternative funding sources when students run out of Federal and/or NY State aid</a:t>
            </a:r>
          </a:p>
          <a:p>
            <a:pPr lvl="1"/>
            <a:r>
              <a:rPr lang="en-US" sz="6000" dirty="0"/>
              <a:t>Scholarships</a:t>
            </a:r>
          </a:p>
          <a:p>
            <a:pPr lvl="1"/>
            <a:r>
              <a:rPr lang="en-US" sz="6000" dirty="0"/>
              <a:t>Alternative/Private Loans</a:t>
            </a:r>
          </a:p>
          <a:p>
            <a:pPr lvl="1"/>
            <a:r>
              <a:rPr lang="en-US" sz="6000" dirty="0"/>
              <a:t>Payment Plans</a:t>
            </a:r>
          </a:p>
        </p:txBody>
      </p:sp>
      <p:pic>
        <p:nvPicPr>
          <p:cNvPr id="4" name="Picture 3">
            <a:extLst>
              <a:ext uri="{FF2B5EF4-FFF2-40B4-BE49-F238E27FC236}">
                <a16:creationId xmlns:a16="http://schemas.microsoft.com/office/drawing/2014/main" id="{32A984BD-BD38-4793-B28B-D79E6377A967}"/>
              </a:ext>
            </a:extLst>
          </p:cNvPr>
          <p:cNvPicPr>
            <a:picLocks noChangeAspect="1"/>
          </p:cNvPicPr>
          <p:nvPr/>
        </p:nvPicPr>
        <p:blipFill>
          <a:blip r:embed="rId9"/>
          <a:stretch>
            <a:fillRect/>
          </a:stretch>
        </p:blipFill>
        <p:spPr>
          <a:xfrm>
            <a:off x="8502766" y="6292532"/>
            <a:ext cx="3390900" cy="561975"/>
          </a:xfrm>
          <a:prstGeom prst="rect">
            <a:avLst/>
          </a:prstGeom>
        </p:spPr>
      </p:pic>
      <p:sp>
        <p:nvSpPr>
          <p:cNvPr id="5" name="Slide Number Placeholder 4"/>
          <p:cNvSpPr>
            <a:spLocks noGrp="1"/>
          </p:cNvSpPr>
          <p:nvPr>
            <p:ph type="sldNum" sz="quarter" idx="12"/>
          </p:nvPr>
        </p:nvSpPr>
        <p:spPr/>
        <p:txBody>
          <a:bodyPr/>
          <a:lstStyle/>
          <a:p>
            <a:fld id="{C3E2163B-73E0-4557-B963-908756C4484F}" type="slidenum">
              <a:rPr lang="en-US" smtClean="0"/>
              <a:t>11</a:t>
            </a:fld>
            <a:endParaRPr lang="en-US" dirty="0"/>
          </a:p>
        </p:txBody>
      </p:sp>
    </p:spTree>
    <p:extLst>
      <p:ext uri="{BB962C8B-B14F-4D97-AF65-F5344CB8AC3E}">
        <p14:creationId xmlns:p14="http://schemas.microsoft.com/office/powerpoint/2010/main" val="5110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25551" y="213360"/>
            <a:ext cx="11028556" cy="923330"/>
          </a:xfrm>
          <a:prstGeom prst="rect">
            <a:avLst/>
          </a:prstGeom>
          <a:noFill/>
        </p:spPr>
        <p:txBody>
          <a:bodyPr wrap="square" rtlCol="0">
            <a:spAutoFit/>
          </a:bodyPr>
          <a:lstStyle/>
          <a:p>
            <a:r>
              <a:rPr lang="en-US" sz="5400" dirty="0" smtClean="0"/>
              <a:t>Have questions?  We have answers!</a:t>
            </a:r>
            <a:endParaRPr lang="en-US" sz="5400" dirty="0"/>
          </a:p>
        </p:txBody>
      </p:sp>
      <p:sp>
        <p:nvSpPr>
          <p:cNvPr id="13" name="TextBox 12"/>
          <p:cNvSpPr txBox="1"/>
          <p:nvPr/>
        </p:nvSpPr>
        <p:spPr>
          <a:xfrm>
            <a:off x="9225280" y="1818640"/>
            <a:ext cx="45719" cy="369332"/>
          </a:xfrm>
          <a:prstGeom prst="rect">
            <a:avLst/>
          </a:prstGeom>
          <a:noFill/>
        </p:spPr>
        <p:txBody>
          <a:bodyPr wrap="square" rtlCol="0">
            <a:spAutoFit/>
          </a:bodyPr>
          <a:lstStyle/>
          <a:p>
            <a:endParaRPr lang="en-US" dirty="0"/>
          </a:p>
        </p:txBody>
      </p:sp>
      <p:pic>
        <p:nvPicPr>
          <p:cNvPr id="16" name="Picture 15">
            <a:extLst>
              <a:ext uri="{FF2B5EF4-FFF2-40B4-BE49-F238E27FC236}">
                <a16:creationId xmlns:a16="http://schemas.microsoft.com/office/drawing/2014/main" id="{D3A68B04-8DC0-43F1-ACA7-888BDC0B0994}"/>
              </a:ext>
            </a:extLst>
          </p:cNvPr>
          <p:cNvPicPr>
            <a:picLocks noChangeAspect="1"/>
          </p:cNvPicPr>
          <p:nvPr/>
        </p:nvPicPr>
        <p:blipFill>
          <a:blip r:embed="rId3"/>
          <a:stretch>
            <a:fillRect/>
          </a:stretch>
        </p:blipFill>
        <p:spPr>
          <a:xfrm>
            <a:off x="4826000" y="6296025"/>
            <a:ext cx="3390900" cy="561975"/>
          </a:xfrm>
          <a:prstGeom prst="rect">
            <a:avLst/>
          </a:prstGeom>
        </p:spPr>
      </p:pic>
      <p:sp>
        <p:nvSpPr>
          <p:cNvPr id="3" name="Slide Number Placeholder 2"/>
          <p:cNvSpPr>
            <a:spLocks noGrp="1"/>
          </p:cNvSpPr>
          <p:nvPr>
            <p:ph type="sldNum" sz="quarter" idx="12"/>
          </p:nvPr>
        </p:nvSpPr>
        <p:spPr/>
        <p:txBody>
          <a:bodyPr/>
          <a:lstStyle/>
          <a:p>
            <a:fld id="{C3E2163B-73E0-4557-B963-908756C4484F}" type="slidenum">
              <a:rPr lang="en-US" smtClean="0"/>
              <a:t>12</a:t>
            </a:fld>
            <a:endParaRPr lang="en-US" dirty="0"/>
          </a:p>
        </p:txBody>
      </p:sp>
      <p:pic>
        <p:nvPicPr>
          <p:cNvPr id="22" name="Picture 21" descr="Image result for questions images"/>
          <p:cNvPicPr/>
          <p:nvPr/>
        </p:nvPicPr>
        <p:blipFill>
          <a:blip r:embed="rId4">
            <a:extLst>
              <a:ext uri="{28A0092B-C50C-407E-A947-70E740481C1C}">
                <a14:useLocalDpi xmlns:a14="http://schemas.microsoft.com/office/drawing/2010/main" val="0"/>
              </a:ext>
            </a:extLst>
          </a:blip>
          <a:srcRect/>
          <a:stretch>
            <a:fillRect/>
          </a:stretch>
        </p:blipFill>
        <p:spPr bwMode="auto">
          <a:xfrm>
            <a:off x="3550025" y="1028702"/>
            <a:ext cx="5360894" cy="2019298"/>
          </a:xfrm>
          <a:prstGeom prst="rect">
            <a:avLst/>
          </a:prstGeom>
          <a:noFill/>
          <a:ln>
            <a:noFill/>
          </a:ln>
        </p:spPr>
      </p:pic>
      <p:sp>
        <p:nvSpPr>
          <p:cNvPr id="9" name="Rectangle 8"/>
          <p:cNvSpPr/>
          <p:nvPr/>
        </p:nvSpPr>
        <p:spPr>
          <a:xfrm>
            <a:off x="802458" y="3372515"/>
            <a:ext cx="5856795" cy="2308324"/>
          </a:xfrm>
          <a:prstGeom prst="rect">
            <a:avLst/>
          </a:prstGeom>
        </p:spPr>
        <p:txBody>
          <a:bodyPr wrap="square">
            <a:spAutoFit/>
          </a:bodyPr>
          <a:lstStyle/>
          <a:p>
            <a:endParaRPr lang="en-US" dirty="0" smtClean="0"/>
          </a:p>
          <a:p>
            <a:pPr marL="285750" indent="-285750">
              <a:buFont typeface="Wingdings" panose="05000000000000000000" pitchFamily="2" charset="2"/>
              <a:buChar char="v"/>
            </a:pPr>
            <a:r>
              <a:rPr lang="en-US" dirty="0"/>
              <a:t>Vera </a:t>
            </a:r>
            <a:r>
              <a:rPr lang="en-US" dirty="0" smtClean="0"/>
              <a:t>Senese  									</a:t>
            </a:r>
          </a:p>
          <a:p>
            <a:r>
              <a:rPr lang="en-US" dirty="0"/>
              <a:t> </a:t>
            </a:r>
            <a:r>
              <a:rPr lang="en-US" dirty="0" smtClean="0"/>
              <a:t>    Director </a:t>
            </a:r>
            <a:r>
              <a:rPr lang="en-US" dirty="0"/>
              <a:t>of Financial Aid, Lehman </a:t>
            </a:r>
            <a:r>
              <a:rPr lang="en-US" dirty="0" smtClean="0"/>
              <a:t>College</a:t>
            </a:r>
          </a:p>
          <a:p>
            <a:r>
              <a:rPr lang="en-US" dirty="0"/>
              <a:t> </a:t>
            </a:r>
            <a:r>
              <a:rPr lang="en-US" dirty="0" smtClean="0"/>
              <a:t>    Elvira.Senese@lehman.cuny.edu</a:t>
            </a:r>
            <a:endParaRPr lang="en-US" dirty="0"/>
          </a:p>
          <a:p>
            <a:endParaRPr lang="en-US" dirty="0"/>
          </a:p>
          <a:p>
            <a:pPr marL="285750" indent="-285750">
              <a:buFont typeface="Wingdings" panose="05000000000000000000" pitchFamily="2" charset="2"/>
              <a:buChar char="v"/>
            </a:pPr>
            <a:r>
              <a:rPr lang="en-US" dirty="0" smtClean="0"/>
              <a:t>Leslie King</a:t>
            </a:r>
          </a:p>
          <a:p>
            <a:r>
              <a:rPr lang="en-US" dirty="0"/>
              <a:t> </a:t>
            </a:r>
            <a:r>
              <a:rPr lang="en-US" dirty="0" smtClean="0"/>
              <a:t>   Director </a:t>
            </a:r>
            <a:r>
              <a:rPr lang="en-US" dirty="0"/>
              <a:t>of Financial Aid, Hostos Community </a:t>
            </a:r>
            <a:r>
              <a:rPr lang="en-US" dirty="0" smtClean="0"/>
              <a:t>College</a:t>
            </a:r>
          </a:p>
          <a:p>
            <a:r>
              <a:rPr lang="en-US" dirty="0" smtClean="0"/>
              <a:t>    Lking@hostos.cuny.edu</a:t>
            </a:r>
            <a:endParaRPr lang="en-US" dirty="0"/>
          </a:p>
        </p:txBody>
      </p:sp>
      <p:sp>
        <p:nvSpPr>
          <p:cNvPr id="23" name="Rectangle 22"/>
          <p:cNvSpPr/>
          <p:nvPr/>
        </p:nvSpPr>
        <p:spPr>
          <a:xfrm>
            <a:off x="6296917" y="3681477"/>
            <a:ext cx="5657190" cy="2031325"/>
          </a:xfrm>
          <a:prstGeom prst="rect">
            <a:avLst/>
          </a:prstGeom>
        </p:spPr>
        <p:txBody>
          <a:bodyPr wrap="none">
            <a:spAutoFit/>
          </a:bodyPr>
          <a:lstStyle/>
          <a:p>
            <a:pPr marL="285750" indent="-285750">
              <a:buFont typeface="Wingdings" panose="05000000000000000000" pitchFamily="2" charset="2"/>
              <a:buChar char="v"/>
            </a:pPr>
            <a:r>
              <a:rPr lang="en-US" dirty="0"/>
              <a:t>Margaret </a:t>
            </a:r>
            <a:r>
              <a:rPr lang="en-US" dirty="0" smtClean="0"/>
              <a:t>Nelson </a:t>
            </a:r>
          </a:p>
          <a:p>
            <a:r>
              <a:rPr lang="en-US" dirty="0" smtClean="0"/>
              <a:t>     Director </a:t>
            </a:r>
            <a:r>
              <a:rPr lang="en-US" dirty="0"/>
              <a:t>of Financial Aid, Bronx Community </a:t>
            </a:r>
            <a:r>
              <a:rPr lang="en-US" dirty="0" smtClean="0"/>
              <a:t>College</a:t>
            </a:r>
          </a:p>
          <a:p>
            <a:r>
              <a:rPr lang="en-US" dirty="0" smtClean="0"/>
              <a:t>     Margaret.Nelson@bcc.cuny.edu</a:t>
            </a:r>
          </a:p>
          <a:p>
            <a:endParaRPr lang="en-US" dirty="0"/>
          </a:p>
          <a:p>
            <a:pPr marL="285750" indent="-285750">
              <a:buFont typeface="Wingdings" panose="05000000000000000000" pitchFamily="2" charset="2"/>
              <a:buChar char="v"/>
            </a:pPr>
            <a:r>
              <a:rPr lang="en-US" dirty="0"/>
              <a:t>Cristina </a:t>
            </a:r>
            <a:r>
              <a:rPr lang="en-US" dirty="0" smtClean="0"/>
              <a:t>Ortiz-Harvey</a:t>
            </a:r>
          </a:p>
          <a:p>
            <a:r>
              <a:rPr lang="en-US" dirty="0" smtClean="0"/>
              <a:t>     Director </a:t>
            </a:r>
            <a:r>
              <a:rPr lang="en-US" dirty="0"/>
              <a:t>of Financial Aid, Guttman Community </a:t>
            </a:r>
            <a:r>
              <a:rPr lang="en-US" dirty="0" smtClean="0"/>
              <a:t>College</a:t>
            </a:r>
          </a:p>
          <a:p>
            <a:r>
              <a:rPr lang="en-US" dirty="0"/>
              <a:t> </a:t>
            </a:r>
            <a:r>
              <a:rPr lang="en-US" dirty="0" smtClean="0"/>
              <a:t>    Cristina.Ortiz-Harvey@Guttman.cuny.edu</a:t>
            </a:r>
            <a:endParaRPr lang="en-US" dirty="0"/>
          </a:p>
        </p:txBody>
      </p:sp>
    </p:spTree>
    <p:extLst>
      <p:ext uri="{BB962C8B-B14F-4D97-AF65-F5344CB8AC3E}">
        <p14:creationId xmlns:p14="http://schemas.microsoft.com/office/powerpoint/2010/main" val="2372169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500"/>
                                        <p:tgtEl>
                                          <p:spTgt spid="11"/>
                                        </p:tgtEl>
                                      </p:cBhvr>
                                    </p:animEffect>
                                    <p:anim calcmode="lin" valueType="num">
                                      <p:cBhvr>
                                        <p:cTn id="8" dur="2500" fill="hold"/>
                                        <p:tgtEl>
                                          <p:spTgt spid="11"/>
                                        </p:tgtEl>
                                        <p:attrNameLst>
                                          <p:attrName>ppt_w</p:attrName>
                                        </p:attrNameLst>
                                      </p:cBhvr>
                                      <p:tavLst>
                                        <p:tav tm="0" fmla="#ppt_w*sin(2.5*pi*$)">
                                          <p:val>
                                            <p:fltVal val="0"/>
                                          </p:val>
                                        </p:tav>
                                        <p:tav tm="100000">
                                          <p:val>
                                            <p:fltVal val="1"/>
                                          </p:val>
                                        </p:tav>
                                      </p:tavLst>
                                    </p:anim>
                                    <p:anim calcmode="lin" valueType="num">
                                      <p:cBhvr>
                                        <p:cTn id="9" dur="2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94" y="408511"/>
            <a:ext cx="10178322" cy="1492132"/>
          </a:xfrm>
        </p:spPr>
        <p:txBody>
          <a:bodyPr/>
          <a:lstStyle/>
          <a:p>
            <a:r>
              <a:rPr lang="en-US" dirty="0"/>
              <a:t>Introduction</a:t>
            </a:r>
          </a:p>
        </p:txBody>
      </p:sp>
      <p:sp>
        <p:nvSpPr>
          <p:cNvPr id="3" name="Content Placeholder 2"/>
          <p:cNvSpPr>
            <a:spLocks noGrp="1"/>
          </p:cNvSpPr>
          <p:nvPr>
            <p:ph idx="1"/>
          </p:nvPr>
        </p:nvSpPr>
        <p:spPr>
          <a:xfrm>
            <a:off x="966651" y="2004292"/>
            <a:ext cx="10659291" cy="4371388"/>
          </a:xfrm>
        </p:spPr>
        <p:txBody>
          <a:bodyPr>
            <a:normAutofit fontScale="47500" lnSpcReduction="20000"/>
          </a:bodyPr>
          <a:lstStyle/>
          <a:p>
            <a:pPr marL="0" lvl="0" indent="0">
              <a:buNone/>
            </a:pPr>
            <a:r>
              <a:rPr lang="en-US" sz="4600" dirty="0" smtClean="0"/>
              <a:t>Access </a:t>
            </a:r>
            <a:r>
              <a:rPr lang="en-US" sz="4600" dirty="0"/>
              <a:t>to financial aid is one of the key determining factors that impacts student enrollment, retention, and graduation. In this session, four Financial Aid Directors will provide comprehensive information about what both students/advisors need to be aware of when they are working with transfer students at all of the BTAG colleges.</a:t>
            </a:r>
          </a:p>
          <a:p>
            <a:pPr marL="0" indent="0">
              <a:buNone/>
            </a:pPr>
            <a:endParaRPr lang="en-US" sz="2800" dirty="0"/>
          </a:p>
          <a:p>
            <a:pPr marL="457200" lvl="1" indent="0">
              <a:buNone/>
            </a:pPr>
            <a:r>
              <a:rPr lang="en-US" sz="5300" i="1" dirty="0"/>
              <a:t>Learning Outcomes:</a:t>
            </a:r>
            <a:endParaRPr lang="en-US" sz="5300" dirty="0"/>
          </a:p>
          <a:p>
            <a:pPr lvl="1"/>
            <a:r>
              <a:rPr lang="en-US" sz="5100" dirty="0"/>
              <a:t>Participants will learn how to empower transfer students with financial aid </a:t>
            </a:r>
            <a:r>
              <a:rPr lang="en-US" sz="5100" b="1" dirty="0">
                <a:solidFill>
                  <a:srgbClr val="FF0000"/>
                </a:solidFill>
              </a:rPr>
              <a:t>Information </a:t>
            </a:r>
            <a:r>
              <a:rPr lang="en-US" sz="5100" dirty="0"/>
              <a:t>they need to know to have a smooth transition into the four year program </a:t>
            </a:r>
          </a:p>
          <a:p>
            <a:pPr lvl="1"/>
            <a:r>
              <a:rPr lang="en-US" sz="5100" dirty="0"/>
              <a:t>Participants will learn how to empower transfer students with </a:t>
            </a:r>
            <a:r>
              <a:rPr lang="en-US" sz="5100" b="1" dirty="0">
                <a:solidFill>
                  <a:srgbClr val="FF0000"/>
                </a:solidFill>
              </a:rPr>
              <a:t>Actions</a:t>
            </a:r>
            <a:r>
              <a:rPr lang="en-US" sz="5100" dirty="0"/>
              <a:t> needed to secure their financial aid in order to continue their study  </a:t>
            </a:r>
          </a:p>
          <a:p>
            <a:pPr lvl="1"/>
            <a:r>
              <a:rPr lang="en-US" sz="5100" dirty="0"/>
              <a:t>Participants will become “</a:t>
            </a:r>
            <a:r>
              <a:rPr lang="en-US" sz="5100" b="1" dirty="0">
                <a:solidFill>
                  <a:srgbClr val="FF0000"/>
                </a:solidFill>
              </a:rPr>
              <a:t>Partners” </a:t>
            </a:r>
            <a:r>
              <a:rPr lang="en-US" sz="5100" dirty="0"/>
              <a:t>with the Financial Aid Offices</a:t>
            </a:r>
          </a:p>
        </p:txBody>
      </p:sp>
      <p:pic>
        <p:nvPicPr>
          <p:cNvPr id="4" name="Picture 3" descr="The Creativity Workshop: My Reflections | Mostly Tru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55" y="46451"/>
            <a:ext cx="4644161" cy="1854192"/>
          </a:xfrm>
          <a:prstGeom prst="rect">
            <a:avLst/>
          </a:prstGeom>
        </p:spPr>
      </p:pic>
      <p:pic>
        <p:nvPicPr>
          <p:cNvPr id="5" name="Picture 4">
            <a:extLst>
              <a:ext uri="{FF2B5EF4-FFF2-40B4-BE49-F238E27FC236}">
                <a16:creationId xmlns:a16="http://schemas.microsoft.com/office/drawing/2014/main" id="{E2A7A5F6-F52A-4DC4-87A0-64C3318D3465}"/>
              </a:ext>
            </a:extLst>
          </p:cNvPr>
          <p:cNvPicPr>
            <a:picLocks noChangeAspect="1"/>
          </p:cNvPicPr>
          <p:nvPr/>
        </p:nvPicPr>
        <p:blipFill>
          <a:blip r:embed="rId4"/>
          <a:stretch>
            <a:fillRect/>
          </a:stretch>
        </p:blipFill>
        <p:spPr>
          <a:xfrm>
            <a:off x="4516577" y="6296025"/>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2</a:t>
            </a:fld>
            <a:endParaRPr lang="en-US" dirty="0"/>
          </a:p>
        </p:txBody>
      </p:sp>
    </p:spTree>
    <p:extLst>
      <p:ext uri="{BB962C8B-B14F-4D97-AF65-F5344CB8AC3E}">
        <p14:creationId xmlns:p14="http://schemas.microsoft.com/office/powerpoint/2010/main" val="2283048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ow to Improve Your Board Meetings - Community Association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8436" y="258019"/>
            <a:ext cx="8007531" cy="2267068"/>
          </a:xfrm>
          <a:prstGeom prst="rect">
            <a:avLst/>
          </a:prstGeom>
        </p:spPr>
      </p:pic>
      <p:sp>
        <p:nvSpPr>
          <p:cNvPr id="4" name="TextBox 3"/>
          <p:cNvSpPr txBox="1"/>
          <p:nvPr/>
        </p:nvSpPr>
        <p:spPr>
          <a:xfrm>
            <a:off x="1593669" y="2698143"/>
            <a:ext cx="9630562" cy="4062651"/>
          </a:xfrm>
          <a:prstGeom prst="rect">
            <a:avLst/>
          </a:prstGeom>
          <a:noFill/>
        </p:spPr>
        <p:txBody>
          <a:bodyPr wrap="square" rtlCol="0">
            <a:spAutoFit/>
          </a:bodyPr>
          <a:lstStyle/>
          <a:p>
            <a:pPr marL="342900" indent="-342900">
              <a:buAutoNum type="arabicPeriod"/>
            </a:pPr>
            <a:r>
              <a:rPr lang="en-US" sz="2500" dirty="0"/>
              <a:t>Learning Outcomes for Academic Advisors</a:t>
            </a:r>
          </a:p>
          <a:p>
            <a:pPr marL="342900" indent="-342900">
              <a:buAutoNum type="arabicPeriod"/>
            </a:pPr>
            <a:endParaRPr lang="en-US" sz="2500" dirty="0"/>
          </a:p>
          <a:p>
            <a:pPr marL="342900" indent="-342900">
              <a:buAutoNum type="arabicPeriod"/>
            </a:pPr>
            <a:r>
              <a:rPr lang="en-US" sz="2500" dirty="0"/>
              <a:t>Discuss important </a:t>
            </a:r>
            <a:r>
              <a:rPr lang="en-US" sz="2500" b="1" dirty="0"/>
              <a:t>INFORMATION </a:t>
            </a:r>
            <a:r>
              <a:rPr lang="en-US" sz="2500" dirty="0"/>
              <a:t>both transfer student/advisors should know</a:t>
            </a:r>
          </a:p>
          <a:p>
            <a:pPr marL="342900" indent="-342900">
              <a:buAutoNum type="arabicPeriod"/>
            </a:pPr>
            <a:endParaRPr lang="en-US" sz="2500" dirty="0"/>
          </a:p>
          <a:p>
            <a:pPr marL="342900" indent="-342900">
              <a:buAutoNum type="arabicPeriod"/>
            </a:pPr>
            <a:r>
              <a:rPr lang="en-US" sz="2500" dirty="0"/>
              <a:t>Discuss important </a:t>
            </a:r>
            <a:r>
              <a:rPr lang="en-US" sz="2500" b="1" dirty="0"/>
              <a:t>ACTIONS</a:t>
            </a:r>
            <a:r>
              <a:rPr lang="en-US" sz="2500" dirty="0"/>
              <a:t> transfer student need to do</a:t>
            </a:r>
          </a:p>
          <a:p>
            <a:pPr marL="342900" indent="-342900">
              <a:buAutoNum type="arabicPeriod"/>
            </a:pPr>
            <a:endParaRPr lang="en-US" sz="2500" dirty="0"/>
          </a:p>
          <a:p>
            <a:pPr marL="342900" indent="-342900">
              <a:buAutoNum type="arabicPeriod"/>
            </a:pPr>
            <a:r>
              <a:rPr lang="en-US" sz="2500" dirty="0"/>
              <a:t>Questions &amp; Answers </a:t>
            </a:r>
          </a:p>
          <a:p>
            <a:endParaRPr lang="en-US" sz="2000" dirty="0"/>
          </a:p>
          <a:p>
            <a:endParaRPr lang="en-US" sz="2000" dirty="0"/>
          </a:p>
          <a:p>
            <a:endParaRPr lang="en-US" dirty="0"/>
          </a:p>
        </p:txBody>
      </p:sp>
      <p:sp>
        <p:nvSpPr>
          <p:cNvPr id="6" name="TextBox 5"/>
          <p:cNvSpPr txBox="1"/>
          <p:nvPr/>
        </p:nvSpPr>
        <p:spPr>
          <a:xfrm>
            <a:off x="1593669" y="431075"/>
            <a:ext cx="3657600" cy="830997"/>
          </a:xfrm>
          <a:prstGeom prst="rect">
            <a:avLst/>
          </a:prstGeom>
          <a:noFill/>
        </p:spPr>
        <p:txBody>
          <a:bodyPr wrap="square" rtlCol="0">
            <a:spAutoFit/>
          </a:bodyPr>
          <a:lstStyle/>
          <a:p>
            <a:r>
              <a:rPr lang="en-US" sz="4800" dirty="0"/>
              <a:t>Financial Aid  </a:t>
            </a:r>
          </a:p>
        </p:txBody>
      </p:sp>
      <p:sp>
        <p:nvSpPr>
          <p:cNvPr id="7" name="TextBox 6"/>
          <p:cNvSpPr txBox="1"/>
          <p:nvPr/>
        </p:nvSpPr>
        <p:spPr>
          <a:xfrm>
            <a:off x="7903027" y="258018"/>
            <a:ext cx="3422469" cy="1323439"/>
          </a:xfrm>
          <a:prstGeom prst="rect">
            <a:avLst/>
          </a:prstGeom>
          <a:noFill/>
        </p:spPr>
        <p:txBody>
          <a:bodyPr wrap="square" rtlCol="0">
            <a:spAutoFit/>
          </a:bodyPr>
          <a:lstStyle/>
          <a:p>
            <a:r>
              <a:rPr lang="en-US" sz="4000" dirty="0"/>
              <a:t>BTAG SUMMIT 2019</a:t>
            </a:r>
          </a:p>
        </p:txBody>
      </p:sp>
      <p:pic>
        <p:nvPicPr>
          <p:cNvPr id="2" name="Picture 1">
            <a:extLst>
              <a:ext uri="{FF2B5EF4-FFF2-40B4-BE49-F238E27FC236}">
                <a16:creationId xmlns:a16="http://schemas.microsoft.com/office/drawing/2014/main" id="{F894FC2B-EE62-4032-AC21-6BE45C480B24}"/>
              </a:ext>
            </a:extLst>
          </p:cNvPr>
          <p:cNvPicPr>
            <a:picLocks noChangeAspect="1"/>
          </p:cNvPicPr>
          <p:nvPr/>
        </p:nvPicPr>
        <p:blipFill>
          <a:blip r:embed="rId4"/>
          <a:stretch>
            <a:fillRect/>
          </a:stretch>
        </p:blipFill>
        <p:spPr>
          <a:xfrm>
            <a:off x="4713500" y="6320472"/>
            <a:ext cx="3390900" cy="561975"/>
          </a:xfrm>
          <a:prstGeom prst="rect">
            <a:avLst/>
          </a:prstGeom>
        </p:spPr>
      </p:pic>
      <p:sp>
        <p:nvSpPr>
          <p:cNvPr id="5" name="Slide Number Placeholder 4"/>
          <p:cNvSpPr>
            <a:spLocks noGrp="1"/>
          </p:cNvSpPr>
          <p:nvPr>
            <p:ph type="sldNum" sz="quarter" idx="12"/>
          </p:nvPr>
        </p:nvSpPr>
        <p:spPr/>
        <p:txBody>
          <a:bodyPr/>
          <a:lstStyle/>
          <a:p>
            <a:fld id="{C3E2163B-73E0-4557-B963-908756C4484F}" type="slidenum">
              <a:rPr lang="en-US" smtClean="0"/>
              <a:t>3</a:t>
            </a:fld>
            <a:endParaRPr lang="en-US" dirty="0"/>
          </a:p>
        </p:txBody>
      </p:sp>
    </p:spTree>
    <p:extLst>
      <p:ext uri="{BB962C8B-B14F-4D97-AF65-F5344CB8AC3E}">
        <p14:creationId xmlns:p14="http://schemas.microsoft.com/office/powerpoint/2010/main" val="2952718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56260"/>
            <a:ext cx="10178322" cy="1492132"/>
          </a:xfrm>
        </p:spPr>
        <p:txBody>
          <a:bodyPr/>
          <a:lstStyle/>
          <a:p>
            <a:pPr algn="ctr"/>
            <a:r>
              <a:rPr lang="en-US" dirty="0"/>
              <a:t>Let’s Talk Transfer Students’ Statistics </a:t>
            </a:r>
          </a:p>
        </p:txBody>
      </p:sp>
      <p:sp>
        <p:nvSpPr>
          <p:cNvPr id="3" name="Content Placeholder 2"/>
          <p:cNvSpPr>
            <a:spLocks noGrp="1"/>
          </p:cNvSpPr>
          <p:nvPr>
            <p:ph idx="1"/>
          </p:nvPr>
        </p:nvSpPr>
        <p:spPr>
          <a:xfrm>
            <a:off x="1109709" y="1817582"/>
            <a:ext cx="11000515" cy="4344848"/>
          </a:xfrm>
        </p:spPr>
        <p:txBody>
          <a:bodyPr>
            <a:normAutofit/>
          </a:bodyPr>
          <a:lstStyle/>
          <a:p>
            <a:pPr>
              <a:buClr>
                <a:srgbClr val="2A1A00"/>
              </a:buClr>
            </a:pPr>
            <a:r>
              <a:rPr lang="en-US" sz="2400" dirty="0" smtClean="0"/>
              <a:t>Pell </a:t>
            </a:r>
            <a:r>
              <a:rPr lang="en-US" sz="2400" dirty="0"/>
              <a:t>Grant Lifetime Eligibility Units (LEU</a:t>
            </a:r>
            <a:r>
              <a:rPr lang="en-US" sz="2400" dirty="0" smtClean="0"/>
              <a:t>)- </a:t>
            </a:r>
            <a:r>
              <a:rPr lang="en-US" sz="2400" dirty="0"/>
              <a:t>The amount of Federal </a:t>
            </a:r>
            <a:r>
              <a:rPr lang="en-US" sz="2400" b="1" dirty="0"/>
              <a:t>Pell</a:t>
            </a:r>
            <a:r>
              <a:rPr lang="en-US" sz="2400" dirty="0"/>
              <a:t> Grant funds a student may receive over his or her lifetime is limited </a:t>
            </a:r>
            <a:r>
              <a:rPr lang="en-US" sz="2400" dirty="0" smtClean="0"/>
              <a:t>to </a:t>
            </a:r>
            <a:r>
              <a:rPr lang="en-US" sz="2400" dirty="0"/>
              <a:t>be the equivalent of six years of </a:t>
            </a:r>
            <a:r>
              <a:rPr lang="en-US" sz="2400" b="1" dirty="0"/>
              <a:t>Pell</a:t>
            </a:r>
            <a:r>
              <a:rPr lang="en-US" sz="2400" dirty="0"/>
              <a:t> Grant funding</a:t>
            </a:r>
            <a:r>
              <a:rPr lang="en-US" sz="2400" dirty="0" smtClean="0"/>
              <a:t>.</a:t>
            </a:r>
            <a:endParaRPr lang="en-US" sz="2400" dirty="0"/>
          </a:p>
          <a:p>
            <a:pPr lvl="1"/>
            <a:r>
              <a:rPr lang="en-US" sz="2400" dirty="0"/>
              <a:t>The average LEU students used before </a:t>
            </a:r>
            <a:r>
              <a:rPr lang="en-US" sz="2400" dirty="0" smtClean="0"/>
              <a:t>transferring is approximately 350%</a:t>
            </a:r>
            <a:endParaRPr lang="en-US" sz="2400" dirty="0"/>
          </a:p>
          <a:p>
            <a:r>
              <a:rPr lang="en-US" sz="2400" dirty="0"/>
              <a:t>How many Lehman students run out of Fed/State aid before they graduate?</a:t>
            </a:r>
          </a:p>
          <a:p>
            <a:pPr lvl="1"/>
            <a:r>
              <a:rPr lang="en-US" sz="2400" dirty="0"/>
              <a:t>13%-14% of our transfer students arrive on their campuses with 1-3 years of remaining Pell eligibility</a:t>
            </a:r>
          </a:p>
          <a:p>
            <a:pPr lvl="1"/>
            <a:r>
              <a:rPr lang="en-US" sz="2400" dirty="0"/>
              <a:t>1% arrive with a year or less or remaining Pell eligibility</a:t>
            </a:r>
          </a:p>
          <a:p>
            <a:pPr lvl="0"/>
            <a:r>
              <a:rPr lang="en-US" sz="2400" dirty="0"/>
              <a:t>Pell LEU = 12 semesters of FT eligibility = 600% usage</a:t>
            </a:r>
          </a:p>
          <a:p>
            <a:pPr marL="0" indent="0">
              <a:buNone/>
            </a:pPr>
            <a:endParaRPr lang="en-US" dirty="0"/>
          </a:p>
        </p:txBody>
      </p:sp>
      <p:pic>
        <p:nvPicPr>
          <p:cNvPr id="5" name="Picture 4">
            <a:extLst>
              <a:ext uri="{FF2B5EF4-FFF2-40B4-BE49-F238E27FC236}">
                <a16:creationId xmlns:a16="http://schemas.microsoft.com/office/drawing/2014/main" id="{3689836A-93EA-4D9D-9312-1188CBDF50E3}"/>
              </a:ext>
            </a:extLst>
          </p:cNvPr>
          <p:cNvPicPr>
            <a:picLocks noChangeAspect="1"/>
          </p:cNvPicPr>
          <p:nvPr/>
        </p:nvPicPr>
        <p:blipFill>
          <a:blip r:embed="rId3"/>
          <a:stretch>
            <a:fillRect/>
          </a:stretch>
        </p:blipFill>
        <p:spPr>
          <a:xfrm>
            <a:off x="4313896" y="6296025"/>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4</a:t>
            </a:fld>
            <a:endParaRPr lang="en-US" dirty="0"/>
          </a:p>
        </p:txBody>
      </p:sp>
    </p:spTree>
    <p:extLst>
      <p:ext uri="{BB962C8B-B14F-4D97-AF65-F5344CB8AC3E}">
        <p14:creationId xmlns:p14="http://schemas.microsoft.com/office/powerpoint/2010/main" val="408733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452" y="173702"/>
            <a:ext cx="10523838" cy="894819"/>
          </a:xfrm>
        </p:spPr>
        <p:txBody>
          <a:bodyPr>
            <a:normAutofit/>
          </a:bodyPr>
          <a:lstStyle/>
          <a:p>
            <a:r>
              <a:rPr lang="en-US" sz="4000" b="1" dirty="0">
                <a:latin typeface="Impact" panose="020B0806030902050204" pitchFamily="34" charset="0"/>
              </a:rPr>
              <a:t>Things</a:t>
            </a:r>
            <a:r>
              <a:rPr lang="en-US" sz="4000" dirty="0">
                <a:latin typeface="Impact" panose="020B0806030902050204" pitchFamily="34" charset="0"/>
              </a:rPr>
              <a:t> to know</a:t>
            </a:r>
            <a:r>
              <a:rPr lang="en-US" dirty="0">
                <a:latin typeface="Impact" panose="020B0806030902050204" pitchFamily="34" charset="0"/>
              </a:rPr>
              <a:t>: </a:t>
            </a:r>
            <a:r>
              <a:rPr lang="en-US" sz="4400" dirty="0"/>
              <a:t>Federal Aid - </a:t>
            </a:r>
            <a:r>
              <a:rPr lang="en-US" sz="4400" dirty="0">
                <a:latin typeface="Impact" panose="020B0806030902050204" pitchFamily="34" charset="0"/>
              </a:rPr>
              <a:t>Limits</a:t>
            </a:r>
            <a:r>
              <a:rPr lang="en-US" sz="4400" dirty="0"/>
              <a:t>  </a:t>
            </a:r>
          </a:p>
        </p:txBody>
      </p:sp>
      <p:sp>
        <p:nvSpPr>
          <p:cNvPr id="3" name="Content Placeholder 2"/>
          <p:cNvSpPr>
            <a:spLocks noGrp="1"/>
          </p:cNvSpPr>
          <p:nvPr>
            <p:ph idx="1"/>
          </p:nvPr>
        </p:nvSpPr>
        <p:spPr>
          <a:xfrm>
            <a:off x="922638" y="691377"/>
            <a:ext cx="10209960" cy="5838870"/>
          </a:xfrm>
        </p:spPr>
        <p:txBody>
          <a:bodyPr>
            <a:normAutofit fontScale="25000" lnSpcReduction="20000"/>
          </a:bodyPr>
          <a:lstStyle/>
          <a:p>
            <a:pPr marL="0" indent="0">
              <a:buNone/>
            </a:pPr>
            <a:endParaRPr lang="en-US" sz="7200" dirty="0">
              <a:solidFill>
                <a:srgbClr val="00B0F0"/>
              </a:solidFill>
            </a:endParaRPr>
          </a:p>
          <a:p>
            <a:pPr marL="0" indent="0">
              <a:buNone/>
            </a:pPr>
            <a:r>
              <a:rPr lang="en-US" sz="8000" dirty="0">
                <a:solidFill>
                  <a:srgbClr val="00B0F0"/>
                </a:solidFill>
              </a:rPr>
              <a:t>Limits – will transfer students have enough financial aid to cover their remaining study for a four year degree after the student has earned an Associate Degree?</a:t>
            </a:r>
          </a:p>
          <a:p>
            <a:pPr marL="0" indent="0">
              <a:buNone/>
            </a:pPr>
            <a:endParaRPr lang="en-US" sz="800" dirty="0"/>
          </a:p>
          <a:p>
            <a:pPr marL="457200" lvl="1" indent="0">
              <a:buNone/>
            </a:pPr>
            <a:r>
              <a:rPr lang="en-US" sz="6400" b="1" dirty="0">
                <a:solidFill>
                  <a:srgbClr val="00B0F0"/>
                </a:solidFill>
              </a:rPr>
              <a:t>Federal Financial Aid:</a:t>
            </a:r>
          </a:p>
          <a:p>
            <a:pPr lvl="2"/>
            <a:r>
              <a:rPr lang="en-US" sz="6400" b="1" u="sng" dirty="0"/>
              <a:t>Year-Round Pell </a:t>
            </a:r>
            <a:r>
              <a:rPr lang="en-US" sz="6400" b="1" u="sng" dirty="0" smtClean="0"/>
              <a:t>Grant (Known as 150% Pell)</a:t>
            </a:r>
            <a:endParaRPr lang="en-US" sz="6400" b="1" u="sng" dirty="0"/>
          </a:p>
          <a:p>
            <a:pPr lvl="3"/>
            <a:r>
              <a:rPr lang="en-US" sz="6400" b="1" dirty="0"/>
              <a:t>Students can receive Pell for the entire </a:t>
            </a:r>
            <a:r>
              <a:rPr lang="en-US" sz="6400" b="1" dirty="0" smtClean="0"/>
              <a:t>year (Summer, Fall, and Spring)</a:t>
            </a:r>
            <a:endParaRPr lang="en-US" sz="6400" b="1" dirty="0"/>
          </a:p>
          <a:p>
            <a:pPr lvl="3"/>
            <a:r>
              <a:rPr lang="en-US" sz="6400" b="1" dirty="0"/>
              <a:t>Thus students can earn their degree faster </a:t>
            </a:r>
          </a:p>
          <a:p>
            <a:pPr marL="1371600" lvl="3" indent="0">
              <a:buNone/>
            </a:pPr>
            <a:endParaRPr lang="en-US" sz="6400" dirty="0"/>
          </a:p>
          <a:p>
            <a:pPr lvl="2"/>
            <a:r>
              <a:rPr lang="en-US" sz="8000" b="1" dirty="0"/>
              <a:t>Federal Direct Loan </a:t>
            </a:r>
            <a:r>
              <a:rPr lang="en-US" sz="8000" b="1" dirty="0" smtClean="0"/>
              <a:t>Annual Limits </a:t>
            </a:r>
            <a:endParaRPr lang="en-US" sz="8000" dirty="0"/>
          </a:p>
          <a:p>
            <a:pPr marL="457200" lvl="1" indent="0">
              <a:buNone/>
            </a:pPr>
            <a:r>
              <a:rPr lang="en-US" sz="6600" b="1" u="sng" dirty="0"/>
              <a:t>Federal Direct Subsidized </a:t>
            </a:r>
            <a:r>
              <a:rPr lang="en-US" sz="6600" dirty="0"/>
              <a:t>	</a:t>
            </a:r>
            <a:r>
              <a:rPr lang="en-US" sz="6600" b="1" u="sng" dirty="0"/>
              <a:t>Federal Direct Unsubsidized </a:t>
            </a:r>
          </a:p>
          <a:p>
            <a:pPr lvl="1">
              <a:buFontTx/>
              <a:buChar char="-"/>
            </a:pPr>
            <a:r>
              <a:rPr lang="en-US" sz="6800" dirty="0"/>
              <a:t>Freshmen $3,500  		        - $6,000	</a:t>
            </a:r>
          </a:p>
          <a:p>
            <a:pPr lvl="1">
              <a:buFontTx/>
              <a:buChar char="-"/>
            </a:pPr>
            <a:r>
              <a:rPr lang="en-US" sz="6800" dirty="0"/>
              <a:t>Sophomore $4,500	                       - $6,000</a:t>
            </a:r>
          </a:p>
          <a:p>
            <a:pPr lvl="1">
              <a:buFontTx/>
              <a:buChar char="-"/>
            </a:pPr>
            <a:r>
              <a:rPr lang="en-US" sz="6800" dirty="0"/>
              <a:t>Junior/Senior $5,500 		        - $7,000</a:t>
            </a:r>
          </a:p>
          <a:p>
            <a:pPr lvl="2"/>
            <a:endParaRPr lang="en-US" dirty="0"/>
          </a:p>
          <a:p>
            <a:pPr lvl="2">
              <a:buClr>
                <a:srgbClr val="2A1A00"/>
              </a:buClr>
            </a:pPr>
            <a:r>
              <a:rPr lang="en-US" sz="6400" b="1" dirty="0" smtClean="0">
                <a:solidFill>
                  <a:prstClr val="black">
                    <a:lumMod val="65000"/>
                    <a:lumOff val="35000"/>
                  </a:prstClr>
                </a:solidFill>
              </a:rPr>
              <a:t>150% Direct Subsidized Loan Limit (SULA)- Total of 6 years</a:t>
            </a:r>
          </a:p>
          <a:p>
            <a:pPr lvl="3">
              <a:buClr>
                <a:srgbClr val="2A1A00"/>
              </a:buClr>
            </a:pPr>
            <a:r>
              <a:rPr lang="en-US" sz="6200" b="1" dirty="0" smtClean="0">
                <a:solidFill>
                  <a:prstClr val="black">
                    <a:lumMod val="65000"/>
                    <a:lumOff val="35000"/>
                  </a:prstClr>
                </a:solidFill>
              </a:rPr>
              <a:t>2 Year Undergraduate has a Max of 3 years</a:t>
            </a:r>
          </a:p>
          <a:p>
            <a:pPr lvl="3">
              <a:buClr>
                <a:srgbClr val="2A1A00"/>
              </a:buClr>
            </a:pPr>
            <a:r>
              <a:rPr lang="en-US" sz="6200" b="1" dirty="0" smtClean="0">
                <a:solidFill>
                  <a:prstClr val="black">
                    <a:lumMod val="65000"/>
                    <a:lumOff val="35000"/>
                  </a:prstClr>
                </a:solidFill>
              </a:rPr>
              <a:t>This means that a student only has 3 years of </a:t>
            </a:r>
          </a:p>
          <a:p>
            <a:pPr marL="1371600" lvl="3" indent="0">
              <a:buClr>
                <a:srgbClr val="2A1A00"/>
              </a:buClr>
              <a:buNone/>
            </a:pPr>
            <a:r>
              <a:rPr lang="en-US" sz="6200" b="1" dirty="0" smtClean="0">
                <a:solidFill>
                  <a:prstClr val="black">
                    <a:lumMod val="65000"/>
                    <a:lumOff val="35000"/>
                  </a:prstClr>
                </a:solidFill>
              </a:rPr>
              <a:t>     Subsidized eligibility for their senior college</a:t>
            </a:r>
          </a:p>
          <a:p>
            <a:pPr marL="914400" lvl="2" indent="0">
              <a:buNone/>
            </a:pPr>
            <a:endParaRPr lang="en-US" dirty="0"/>
          </a:p>
          <a:p>
            <a:pPr marL="914400" lvl="2" indent="0">
              <a:buNone/>
            </a:pPr>
            <a:endParaRPr lang="en-US" dirty="0"/>
          </a:p>
          <a:p>
            <a:pPr marL="914400" lvl="2" indent="0">
              <a:buNone/>
            </a:pPr>
            <a:endParaRPr lang="en-US" dirty="0"/>
          </a:p>
        </p:txBody>
      </p:sp>
      <p:pic>
        <p:nvPicPr>
          <p:cNvPr id="4" name="Picture 3" descr="News You Can Use to understand the New America - Fabiu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3262" y="2864576"/>
            <a:ext cx="3674076" cy="2843465"/>
          </a:xfrm>
          <a:prstGeom prst="rect">
            <a:avLst/>
          </a:prstGeom>
        </p:spPr>
      </p:pic>
      <p:pic>
        <p:nvPicPr>
          <p:cNvPr id="5" name="Picture 4">
            <a:extLst>
              <a:ext uri="{FF2B5EF4-FFF2-40B4-BE49-F238E27FC236}">
                <a16:creationId xmlns:a16="http://schemas.microsoft.com/office/drawing/2014/main" id="{AC9C3E53-756D-4023-BA7D-10A43C987235}"/>
              </a:ext>
            </a:extLst>
          </p:cNvPr>
          <p:cNvPicPr>
            <a:picLocks noChangeAspect="1"/>
          </p:cNvPicPr>
          <p:nvPr/>
        </p:nvPicPr>
        <p:blipFill>
          <a:blip r:embed="rId4"/>
          <a:stretch>
            <a:fillRect/>
          </a:stretch>
        </p:blipFill>
        <p:spPr>
          <a:xfrm>
            <a:off x="8427266" y="6296025"/>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5</a:t>
            </a:fld>
            <a:endParaRPr lang="en-US" dirty="0"/>
          </a:p>
        </p:txBody>
      </p:sp>
    </p:spTree>
    <p:extLst>
      <p:ext uri="{BB962C8B-B14F-4D97-AF65-F5344CB8AC3E}">
        <p14:creationId xmlns:p14="http://schemas.microsoft.com/office/powerpoint/2010/main" val="6997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325" y="0"/>
            <a:ext cx="10693187" cy="1440508"/>
          </a:xfrm>
        </p:spPr>
        <p:txBody>
          <a:bodyPr>
            <a:normAutofit fontScale="90000"/>
          </a:bodyPr>
          <a:lstStyle/>
          <a:p>
            <a:pPr algn="ctr"/>
            <a:r>
              <a:rPr lang="en-US" sz="4400" b="1" dirty="0">
                <a:latin typeface="Impact" panose="020B0806030902050204" pitchFamily="34" charset="0"/>
              </a:rPr>
              <a:t>Things</a:t>
            </a:r>
            <a:r>
              <a:rPr lang="en-US" sz="4400" dirty="0">
                <a:latin typeface="Impact" panose="020B0806030902050204" pitchFamily="34" charset="0"/>
              </a:rPr>
              <a:t> to know</a:t>
            </a:r>
            <a:r>
              <a:rPr lang="en-US" dirty="0">
                <a:latin typeface="Impact" panose="020B0806030902050204" pitchFamily="34" charset="0"/>
              </a:rPr>
              <a:t>:  </a:t>
            </a:r>
            <a:r>
              <a:rPr lang="en-US" sz="4400" dirty="0"/>
              <a:t>N.Y. State Aid-</a:t>
            </a:r>
            <a:r>
              <a:rPr lang="en-US" sz="4400" dirty="0">
                <a:latin typeface="Impact" panose="020B0806030902050204" pitchFamily="34" charset="0"/>
              </a:rPr>
              <a:t>Limits  </a:t>
            </a:r>
            <a:br>
              <a:rPr lang="en-US" sz="4400" dirty="0">
                <a:latin typeface="Impact" panose="020B0806030902050204" pitchFamily="34" charset="0"/>
              </a:rPr>
            </a:br>
            <a:r>
              <a:rPr lang="en-US" sz="4400" dirty="0">
                <a:latin typeface="Impact" panose="020B0806030902050204" pitchFamily="34" charset="0"/>
              </a:rPr>
              <a:t>   </a:t>
            </a:r>
            <a:r>
              <a:rPr lang="en-US" sz="2000" dirty="0">
                <a:solidFill>
                  <a:srgbClr val="0070C0"/>
                </a:solidFill>
              </a:rPr>
              <a:t>will transfer students have enough N.Y State Aid to cover their remaining study for a four year degree after earning an Associate Degree.</a:t>
            </a:r>
            <a:br>
              <a:rPr lang="en-US" sz="2000" dirty="0">
                <a:solidFill>
                  <a:srgbClr val="0070C0"/>
                </a:solidFill>
              </a:rPr>
            </a:br>
            <a:endParaRPr lang="en-US" sz="2000" dirty="0">
              <a:solidFill>
                <a:srgbClr val="0070C0"/>
              </a:solidFill>
            </a:endParaRPr>
          </a:p>
        </p:txBody>
      </p:sp>
      <p:sp>
        <p:nvSpPr>
          <p:cNvPr id="3" name="Content Placeholder 2"/>
          <p:cNvSpPr>
            <a:spLocks noGrp="1"/>
          </p:cNvSpPr>
          <p:nvPr>
            <p:ph idx="1"/>
          </p:nvPr>
        </p:nvSpPr>
        <p:spPr>
          <a:xfrm>
            <a:off x="434402" y="1564869"/>
            <a:ext cx="11155679" cy="5156606"/>
          </a:xfrm>
        </p:spPr>
        <p:txBody>
          <a:bodyPr>
            <a:normAutofit fontScale="92500" lnSpcReduction="20000"/>
          </a:bodyPr>
          <a:lstStyle/>
          <a:p>
            <a:pPr marL="457200" lvl="1" indent="0">
              <a:buNone/>
            </a:pPr>
            <a:r>
              <a:rPr lang="en-US" b="1" dirty="0">
                <a:solidFill>
                  <a:srgbClr val="0070C0"/>
                </a:solidFill>
              </a:rPr>
              <a:t>New York State Financial Aid</a:t>
            </a:r>
          </a:p>
          <a:p>
            <a:pPr lvl="2"/>
            <a:r>
              <a:rPr lang="en-US" sz="1800" b="1" dirty="0"/>
              <a:t>TAP Points</a:t>
            </a:r>
          </a:p>
          <a:p>
            <a:pPr lvl="3"/>
            <a:r>
              <a:rPr lang="en-US" sz="1800" dirty="0"/>
              <a:t>48 TAP Points </a:t>
            </a:r>
          </a:p>
          <a:p>
            <a:pPr lvl="3"/>
            <a:r>
              <a:rPr lang="en-US" sz="1800" dirty="0"/>
              <a:t>Satisfactory Academic Progress requirements</a:t>
            </a:r>
          </a:p>
          <a:p>
            <a:pPr lvl="3"/>
            <a:r>
              <a:rPr lang="en-US" sz="1800" dirty="0"/>
              <a:t>Students are expected to make progress and pursuit to receive TAP</a:t>
            </a:r>
          </a:p>
          <a:p>
            <a:pPr lvl="3"/>
            <a:r>
              <a:rPr lang="en-US" sz="1800" dirty="0"/>
              <a:t>Effect of remediation</a:t>
            </a:r>
          </a:p>
          <a:p>
            <a:pPr lvl="2"/>
            <a:r>
              <a:rPr lang="en-US" sz="1800" b="1" dirty="0"/>
              <a:t>Excelsior Scholarship</a:t>
            </a:r>
          </a:p>
          <a:p>
            <a:pPr lvl="3"/>
            <a:r>
              <a:rPr lang="en-US" sz="1800" dirty="0"/>
              <a:t>30 credits requirements (summer/fall/spring) with </a:t>
            </a:r>
            <a:r>
              <a:rPr lang="en-US" sz="1800" dirty="0">
                <a:solidFill>
                  <a:srgbClr val="C00000"/>
                </a:solidFill>
              </a:rPr>
              <a:t>NO</a:t>
            </a:r>
            <a:r>
              <a:rPr lang="en-US" sz="1800" dirty="0"/>
              <a:t> gap </a:t>
            </a:r>
          </a:p>
          <a:p>
            <a:pPr lvl="2"/>
            <a:r>
              <a:rPr lang="en-US" sz="1800" b="1" dirty="0"/>
              <a:t>Declaration of Major at 60 credits</a:t>
            </a:r>
          </a:p>
          <a:p>
            <a:pPr lvl="3"/>
            <a:r>
              <a:rPr lang="en-US" sz="1800" dirty="0"/>
              <a:t>Students must declare a major at 60 credits. Otherwise student loses TAP/Pell award </a:t>
            </a:r>
          </a:p>
          <a:p>
            <a:pPr lvl="2"/>
            <a:r>
              <a:rPr lang="en-US" sz="1800" b="1" dirty="0"/>
              <a:t>College Discovery (CD) to SEEK transfers</a:t>
            </a:r>
          </a:p>
          <a:p>
            <a:pPr lvl="3"/>
            <a:r>
              <a:rPr lang="en-US" sz="1800" dirty="0"/>
              <a:t>Students must file a transfer application to have their state aid transferred </a:t>
            </a:r>
            <a:r>
              <a:rPr lang="en-US" sz="1800" dirty="0" smtClean="0"/>
              <a:t>to a </a:t>
            </a:r>
            <a:r>
              <a:rPr lang="en-US" sz="1800" dirty="0"/>
              <a:t>four year college</a:t>
            </a:r>
          </a:p>
          <a:p>
            <a:pPr lvl="3"/>
            <a:r>
              <a:rPr lang="en-US" sz="1800" dirty="0"/>
              <a:t>Students should work with the specialized program office to ensure proper transfer</a:t>
            </a:r>
          </a:p>
          <a:p>
            <a:pPr lvl="2"/>
            <a:r>
              <a:rPr lang="en-US" sz="1800" b="1" dirty="0"/>
              <a:t>ASAP to ACE transfers</a:t>
            </a:r>
          </a:p>
          <a:p>
            <a:pPr lvl="3"/>
            <a:r>
              <a:rPr lang="en-US" sz="1800" b="1" dirty="0"/>
              <a:t>What should students </a:t>
            </a:r>
            <a:r>
              <a:rPr lang="en-US" sz="1800" b="1" dirty="0" smtClean="0"/>
              <a:t>know??????</a:t>
            </a:r>
            <a:endParaRPr lang="en-US" sz="1800" b="1" dirty="0"/>
          </a:p>
          <a:p>
            <a:pPr lvl="2"/>
            <a:endParaRPr lang="en-US" dirty="0"/>
          </a:p>
          <a:p>
            <a:pPr marL="914400" lvl="2" indent="0">
              <a:buNone/>
            </a:pPr>
            <a:endParaRPr lang="en-US" dirty="0"/>
          </a:p>
          <a:p>
            <a:pPr marL="914400" lvl="2" indent="0">
              <a:buNone/>
            </a:pPr>
            <a:endParaRPr lang="en-US" dirty="0"/>
          </a:p>
          <a:p>
            <a:pPr lvl="2"/>
            <a:endParaRPr lang="en-US" dirty="0"/>
          </a:p>
        </p:txBody>
      </p:sp>
      <p:pic>
        <p:nvPicPr>
          <p:cNvPr id="4" name="Picture 3" descr="File:2015-08-20 14 54 11 &quot;Welcome to &lt;strong&gt;Albany&lt;/strong&gt;, Capital of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760" y="1629828"/>
            <a:ext cx="3733080" cy="2300619"/>
          </a:xfrm>
          <a:prstGeom prst="rect">
            <a:avLst/>
          </a:prstGeom>
        </p:spPr>
      </p:pic>
      <p:pic>
        <p:nvPicPr>
          <p:cNvPr id="5" name="Picture 4">
            <a:extLst>
              <a:ext uri="{FF2B5EF4-FFF2-40B4-BE49-F238E27FC236}">
                <a16:creationId xmlns:a16="http://schemas.microsoft.com/office/drawing/2014/main" id="{47DB0E2C-AAE8-42EB-8322-0B78A96DC419}"/>
              </a:ext>
            </a:extLst>
          </p:cNvPr>
          <p:cNvPicPr>
            <a:picLocks noChangeAspect="1"/>
          </p:cNvPicPr>
          <p:nvPr/>
        </p:nvPicPr>
        <p:blipFill>
          <a:blip r:embed="rId4"/>
          <a:stretch>
            <a:fillRect/>
          </a:stretch>
        </p:blipFill>
        <p:spPr>
          <a:xfrm>
            <a:off x="8455659" y="6296025"/>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6</a:t>
            </a:fld>
            <a:endParaRPr lang="en-US" dirty="0"/>
          </a:p>
        </p:txBody>
      </p:sp>
    </p:spTree>
    <p:extLst>
      <p:ext uri="{BB962C8B-B14F-4D97-AF65-F5344CB8AC3E}">
        <p14:creationId xmlns:p14="http://schemas.microsoft.com/office/powerpoint/2010/main" val="39106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307" y="144261"/>
            <a:ext cx="10875412" cy="836815"/>
          </a:xfrm>
        </p:spPr>
        <p:txBody>
          <a:bodyPr>
            <a:normAutofit fontScale="90000"/>
          </a:bodyPr>
          <a:lstStyle/>
          <a:p>
            <a:pPr lvl="2" algn="l"/>
            <a:r>
              <a:rPr lang="en-US" sz="3600" kern="1200" cap="all" spc="200" dirty="0">
                <a:solidFill>
                  <a:schemeClr val="tx2"/>
                </a:solidFill>
                <a:latin typeface="+mj-lt"/>
                <a:ea typeface="+mj-ea"/>
                <a:cs typeface="+mj-cs"/>
              </a:rPr>
              <a:t>Things Students Should Do: Application process</a:t>
            </a:r>
            <a:r>
              <a:rPr lang="en-US" sz="4400" dirty="0"/>
              <a:t/>
            </a:r>
            <a:br>
              <a:rPr lang="en-US" sz="4400" dirty="0"/>
            </a:br>
            <a:endParaRPr lang="en-US" dirty="0"/>
          </a:p>
        </p:txBody>
      </p:sp>
      <p:sp>
        <p:nvSpPr>
          <p:cNvPr id="3" name="Content Placeholder 2"/>
          <p:cNvSpPr>
            <a:spLocks noGrp="1"/>
          </p:cNvSpPr>
          <p:nvPr>
            <p:ph idx="1"/>
          </p:nvPr>
        </p:nvSpPr>
        <p:spPr>
          <a:xfrm>
            <a:off x="1118598" y="1117600"/>
            <a:ext cx="10738121" cy="5740399"/>
          </a:xfrm>
        </p:spPr>
        <p:txBody>
          <a:bodyPr>
            <a:normAutofit fontScale="40000" lnSpcReduction="20000"/>
          </a:bodyPr>
          <a:lstStyle/>
          <a:p>
            <a:endParaRPr lang="en-US" dirty="0"/>
          </a:p>
          <a:p>
            <a:pPr>
              <a:buFont typeface="Wingdings" panose="05000000000000000000" pitchFamily="2" charset="2"/>
              <a:buChar char="ü"/>
            </a:pPr>
            <a:r>
              <a:rPr lang="en-US" sz="6400" b="1" u="sng" dirty="0"/>
              <a:t>Negative Service Indicators</a:t>
            </a:r>
          </a:p>
          <a:p>
            <a:pPr lvl="1">
              <a:buFont typeface="Wingdings" panose="05000000000000000000" pitchFamily="2" charset="2"/>
              <a:buChar char="Ø"/>
            </a:pPr>
            <a:r>
              <a:rPr lang="en-US" sz="6400" dirty="0"/>
              <a:t>Complete Exit interviews for Direct Loans from </a:t>
            </a:r>
            <a:endParaRPr lang="en-US" sz="6400" dirty="0" smtClean="0"/>
          </a:p>
          <a:p>
            <a:pPr marL="457200" lvl="1" indent="0">
              <a:buNone/>
            </a:pPr>
            <a:r>
              <a:rPr lang="en-US" sz="6400" dirty="0"/>
              <a:t> </a:t>
            </a:r>
            <a:r>
              <a:rPr lang="en-US" sz="6400" dirty="0" smtClean="0"/>
              <a:t>  the prior </a:t>
            </a:r>
            <a:r>
              <a:rPr lang="en-US" sz="6400" dirty="0"/>
              <a:t>college</a:t>
            </a:r>
          </a:p>
          <a:p>
            <a:pPr lvl="1">
              <a:buFont typeface="Wingdings" panose="05000000000000000000" pitchFamily="2" charset="2"/>
              <a:buChar char="Ø"/>
            </a:pPr>
            <a:r>
              <a:rPr lang="en-US" sz="6400" dirty="0"/>
              <a:t>Resolve Bursar holds</a:t>
            </a:r>
          </a:p>
          <a:p>
            <a:pPr lvl="1">
              <a:buFont typeface="Wingdings" panose="05000000000000000000" pitchFamily="2" charset="2"/>
              <a:buChar char="Ø"/>
            </a:pPr>
            <a:r>
              <a:rPr lang="en-US" sz="6400" dirty="0"/>
              <a:t>Any other holds, etc.  </a:t>
            </a:r>
          </a:p>
          <a:p>
            <a:pPr marL="457200" lvl="1" indent="0">
              <a:buNone/>
            </a:pPr>
            <a:endParaRPr lang="en-US" sz="6400" dirty="0"/>
          </a:p>
          <a:p>
            <a:pPr>
              <a:buFont typeface="Wingdings" panose="05000000000000000000" pitchFamily="2" charset="2"/>
              <a:buChar char="ü"/>
            </a:pPr>
            <a:r>
              <a:rPr lang="en-US" sz="6400" b="1" u="sng" dirty="0"/>
              <a:t>Transcripts</a:t>
            </a:r>
            <a:r>
              <a:rPr lang="en-US" sz="6400" dirty="0"/>
              <a:t>	</a:t>
            </a:r>
          </a:p>
          <a:p>
            <a:pPr lvl="1">
              <a:buFont typeface="Wingdings" panose="05000000000000000000" pitchFamily="2" charset="2"/>
              <a:buChar char="Ø"/>
            </a:pPr>
            <a:r>
              <a:rPr lang="en-US" sz="6400" dirty="0"/>
              <a:t>Provide all official academic transcript(s) for transfer credits</a:t>
            </a:r>
          </a:p>
          <a:p>
            <a:pPr lvl="1">
              <a:buFont typeface="Wingdings" panose="05000000000000000000" pitchFamily="2" charset="2"/>
              <a:buChar char="Ø"/>
            </a:pPr>
            <a:r>
              <a:rPr lang="en-US" sz="6400" dirty="0" smtClean="0">
                <a:solidFill>
                  <a:srgbClr val="FF0000"/>
                </a:solidFill>
              </a:rPr>
              <a:t>Declare </a:t>
            </a:r>
            <a:r>
              <a:rPr lang="en-US" sz="6400" dirty="0">
                <a:solidFill>
                  <a:srgbClr val="FF0000"/>
                </a:solidFill>
              </a:rPr>
              <a:t>a Major by 60 credits</a:t>
            </a:r>
          </a:p>
          <a:p>
            <a:pPr lvl="1">
              <a:buFont typeface="Wingdings" panose="05000000000000000000" pitchFamily="2" charset="2"/>
              <a:buChar char="Ø"/>
            </a:pPr>
            <a:r>
              <a:rPr lang="en-US" sz="6500" dirty="0" smtClean="0"/>
              <a:t>Demographic </a:t>
            </a:r>
            <a:r>
              <a:rPr lang="en-US" sz="6500" dirty="0"/>
              <a:t>Information on CUNYFirst</a:t>
            </a:r>
          </a:p>
          <a:p>
            <a:pPr lvl="2"/>
            <a:r>
              <a:rPr lang="en-US" sz="6500" dirty="0"/>
              <a:t>Update address, telephone number, email, bank account number,  etc.</a:t>
            </a:r>
          </a:p>
        </p:txBody>
      </p:sp>
      <p:pic>
        <p:nvPicPr>
          <p:cNvPr id="4" name="Picture 3" descr="&lt;strong&gt;List&lt;/strong&gt; Obsess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3367" y="1287100"/>
            <a:ext cx="2822992" cy="2822992"/>
          </a:xfrm>
          <a:prstGeom prst="rect">
            <a:avLst/>
          </a:prstGeom>
        </p:spPr>
      </p:pic>
      <p:pic>
        <p:nvPicPr>
          <p:cNvPr id="5" name="Picture 4">
            <a:extLst>
              <a:ext uri="{FF2B5EF4-FFF2-40B4-BE49-F238E27FC236}">
                <a16:creationId xmlns:a16="http://schemas.microsoft.com/office/drawing/2014/main" id="{D938441A-B618-4C87-867D-13C298D15E40}"/>
              </a:ext>
            </a:extLst>
          </p:cNvPr>
          <p:cNvPicPr>
            <a:picLocks noChangeAspect="1"/>
          </p:cNvPicPr>
          <p:nvPr/>
        </p:nvPicPr>
        <p:blipFill>
          <a:blip r:embed="rId4"/>
          <a:stretch>
            <a:fillRect/>
          </a:stretch>
        </p:blipFill>
        <p:spPr>
          <a:xfrm>
            <a:off x="8465820" y="6296024"/>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7</a:t>
            </a:fld>
            <a:endParaRPr lang="en-US" dirty="0"/>
          </a:p>
        </p:txBody>
      </p:sp>
    </p:spTree>
    <p:extLst>
      <p:ext uri="{BB962C8B-B14F-4D97-AF65-F5344CB8AC3E}">
        <p14:creationId xmlns:p14="http://schemas.microsoft.com/office/powerpoint/2010/main" val="381321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156" y="92137"/>
            <a:ext cx="10937364" cy="882591"/>
          </a:xfrm>
        </p:spPr>
        <p:txBody>
          <a:bodyPr>
            <a:normAutofit/>
          </a:bodyPr>
          <a:lstStyle/>
          <a:p>
            <a:r>
              <a:rPr lang="en-US" sz="3300" dirty="0" smtClean="0"/>
              <a:t>Things Students Should do: </a:t>
            </a:r>
            <a:r>
              <a:rPr lang="en-US" sz="3300" dirty="0"/>
              <a:t>Federal Application </a:t>
            </a:r>
          </a:p>
        </p:txBody>
      </p:sp>
      <p:sp>
        <p:nvSpPr>
          <p:cNvPr id="3" name="Content Placeholder 2"/>
          <p:cNvSpPr>
            <a:spLocks noGrp="1"/>
          </p:cNvSpPr>
          <p:nvPr>
            <p:ph idx="1"/>
          </p:nvPr>
        </p:nvSpPr>
        <p:spPr>
          <a:xfrm>
            <a:off x="862440" y="780586"/>
            <a:ext cx="11045080" cy="5940889"/>
          </a:xfrm>
        </p:spPr>
        <p:txBody>
          <a:bodyPr>
            <a:normAutofit/>
          </a:bodyPr>
          <a:lstStyle/>
          <a:p>
            <a:r>
              <a:rPr lang="en-US" b="1" u="sng" dirty="0"/>
              <a:t>Federal Aid</a:t>
            </a:r>
            <a:endParaRPr lang="en-US" b="1" i="1" u="sng" dirty="0"/>
          </a:p>
          <a:p>
            <a:pPr lvl="1"/>
            <a:r>
              <a:rPr lang="en-US" sz="2000" dirty="0"/>
              <a:t>Make sure </a:t>
            </a:r>
            <a:r>
              <a:rPr lang="en-US" sz="2000" dirty="0" smtClean="0"/>
              <a:t>the student adds the correct college </a:t>
            </a:r>
            <a:r>
              <a:rPr lang="en-US" sz="2000" dirty="0"/>
              <a:t>code </a:t>
            </a:r>
            <a:r>
              <a:rPr lang="en-US" sz="2000" dirty="0" smtClean="0"/>
              <a:t>(Lehman College:  007022</a:t>
            </a:r>
            <a:r>
              <a:rPr lang="en-US" sz="2000" dirty="0"/>
              <a:t>) on </a:t>
            </a:r>
            <a:r>
              <a:rPr lang="en-US" sz="2000" dirty="0" smtClean="0"/>
              <a:t>the FAFSA application</a:t>
            </a:r>
            <a:endParaRPr lang="en-US" sz="2000" dirty="0"/>
          </a:p>
          <a:p>
            <a:pPr lvl="1"/>
            <a:r>
              <a:rPr lang="en-US" sz="2000" dirty="0"/>
              <a:t>If selected for Verification</a:t>
            </a:r>
          </a:p>
          <a:p>
            <a:pPr lvl="2"/>
            <a:r>
              <a:rPr lang="en-US" sz="2000" dirty="0"/>
              <a:t>Submit all required documents </a:t>
            </a:r>
            <a:r>
              <a:rPr lang="en-US" sz="2000" dirty="0" smtClean="0"/>
              <a:t>listed on their CUNYFirst </a:t>
            </a:r>
            <a:r>
              <a:rPr lang="en-US" sz="2000" dirty="0"/>
              <a:t>“To Do List”</a:t>
            </a:r>
          </a:p>
          <a:p>
            <a:pPr lvl="2"/>
            <a:r>
              <a:rPr lang="en-US" sz="2000" dirty="0"/>
              <a:t>Documentation requirements may differ from each college</a:t>
            </a:r>
          </a:p>
          <a:p>
            <a:pPr lvl="1"/>
            <a:r>
              <a:rPr lang="en-US" sz="2000" dirty="0"/>
              <a:t>Dissolution of Family/Special Circumstances </a:t>
            </a:r>
          </a:p>
          <a:p>
            <a:pPr lvl="2"/>
            <a:r>
              <a:rPr lang="en-US" sz="2000" dirty="0"/>
              <a:t>Each college is subjected to requiring different </a:t>
            </a:r>
          </a:p>
          <a:p>
            <a:pPr lvl="2"/>
            <a:r>
              <a:rPr lang="en-US" sz="2000" dirty="0"/>
              <a:t>Professional Judgement for Independent Appeal</a:t>
            </a:r>
          </a:p>
          <a:p>
            <a:pPr lvl="2"/>
            <a:r>
              <a:rPr lang="en-US" sz="2000" dirty="0"/>
              <a:t>Special Income Adjustment </a:t>
            </a:r>
          </a:p>
          <a:p>
            <a:pPr lvl="1"/>
            <a:r>
              <a:rPr lang="en-US" sz="2000" dirty="0"/>
              <a:t>IRS issues </a:t>
            </a:r>
          </a:p>
          <a:p>
            <a:pPr lvl="2"/>
            <a:r>
              <a:rPr lang="en-US" sz="2000" dirty="0"/>
              <a:t>Must be resolved prior to awarding financial aid</a:t>
            </a:r>
          </a:p>
          <a:p>
            <a:pPr lvl="1"/>
            <a:r>
              <a:rPr lang="en-US" sz="2000" dirty="0"/>
              <a:t>Federal Direct Loan – Must complete a new Federal Loan Request Form</a:t>
            </a:r>
          </a:p>
          <a:p>
            <a:endParaRPr lang="en-US" dirty="0"/>
          </a:p>
          <a:p>
            <a:pPr marL="0" indent="0">
              <a:buNone/>
            </a:pPr>
            <a:endParaRPr lang="en-US" dirty="0"/>
          </a:p>
        </p:txBody>
      </p:sp>
      <p:pic>
        <p:nvPicPr>
          <p:cNvPr id="4" name="Picture 3" descr="Financial Aid - Clipboard 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177" y="2787805"/>
            <a:ext cx="3525343" cy="2769971"/>
          </a:xfrm>
          <a:prstGeom prst="rect">
            <a:avLst/>
          </a:prstGeom>
        </p:spPr>
      </p:pic>
      <p:pic>
        <p:nvPicPr>
          <p:cNvPr id="5" name="Picture 4">
            <a:extLst>
              <a:ext uri="{FF2B5EF4-FFF2-40B4-BE49-F238E27FC236}">
                <a16:creationId xmlns:a16="http://schemas.microsoft.com/office/drawing/2014/main" id="{FB721412-6918-44D5-94B0-331F53AE06DF}"/>
              </a:ext>
            </a:extLst>
          </p:cNvPr>
          <p:cNvPicPr>
            <a:picLocks noChangeAspect="1"/>
          </p:cNvPicPr>
          <p:nvPr/>
        </p:nvPicPr>
        <p:blipFill>
          <a:blip r:embed="rId4"/>
          <a:stretch>
            <a:fillRect/>
          </a:stretch>
        </p:blipFill>
        <p:spPr>
          <a:xfrm>
            <a:off x="8428338" y="6296025"/>
            <a:ext cx="3390900" cy="561975"/>
          </a:xfrm>
          <a:prstGeom prst="rect">
            <a:avLst/>
          </a:prstGeom>
        </p:spPr>
      </p:pic>
      <p:sp>
        <p:nvSpPr>
          <p:cNvPr id="6" name="Slide Number Placeholder 5"/>
          <p:cNvSpPr>
            <a:spLocks noGrp="1"/>
          </p:cNvSpPr>
          <p:nvPr>
            <p:ph type="sldNum" sz="quarter" idx="12"/>
          </p:nvPr>
        </p:nvSpPr>
        <p:spPr/>
        <p:txBody>
          <a:bodyPr/>
          <a:lstStyle/>
          <a:p>
            <a:fld id="{C3E2163B-73E0-4557-B963-908756C4484F}" type="slidenum">
              <a:rPr lang="en-US" smtClean="0"/>
              <a:t>8</a:t>
            </a:fld>
            <a:endParaRPr lang="en-US" dirty="0"/>
          </a:p>
        </p:txBody>
      </p:sp>
    </p:spTree>
    <p:extLst>
      <p:ext uri="{BB962C8B-B14F-4D97-AF65-F5344CB8AC3E}">
        <p14:creationId xmlns:p14="http://schemas.microsoft.com/office/powerpoint/2010/main" val="3271941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382385"/>
            <a:ext cx="11064240" cy="676982"/>
          </a:xfrm>
        </p:spPr>
        <p:txBody>
          <a:bodyPr>
            <a:normAutofit/>
          </a:bodyPr>
          <a:lstStyle/>
          <a:p>
            <a:r>
              <a:rPr lang="en-US" sz="3600" dirty="0"/>
              <a:t>Things </a:t>
            </a:r>
            <a:r>
              <a:rPr lang="en-US" sz="3600" dirty="0" smtClean="0"/>
              <a:t>Students should </a:t>
            </a:r>
            <a:r>
              <a:rPr lang="en-US" sz="3600" dirty="0"/>
              <a:t>do:  </a:t>
            </a:r>
            <a:r>
              <a:rPr lang="en-US" sz="3600" dirty="0" smtClean="0"/>
              <a:t>NY </a:t>
            </a:r>
            <a:r>
              <a:rPr lang="en-US" sz="3600" dirty="0"/>
              <a:t>State application </a:t>
            </a:r>
          </a:p>
        </p:txBody>
      </p:sp>
      <p:sp>
        <p:nvSpPr>
          <p:cNvPr id="3" name="Content Placeholder 2"/>
          <p:cNvSpPr>
            <a:spLocks noGrp="1"/>
          </p:cNvSpPr>
          <p:nvPr>
            <p:ph idx="1"/>
          </p:nvPr>
        </p:nvSpPr>
        <p:spPr>
          <a:xfrm>
            <a:off x="883920" y="1059368"/>
            <a:ext cx="11308080" cy="5798632"/>
          </a:xfrm>
        </p:spPr>
        <p:txBody>
          <a:bodyPr>
            <a:normAutofit/>
          </a:bodyPr>
          <a:lstStyle/>
          <a:p>
            <a:r>
              <a:rPr lang="en-US" sz="2800" b="1" u="sng" dirty="0"/>
              <a:t>N Y State Aid</a:t>
            </a:r>
          </a:p>
          <a:p>
            <a:pPr lvl="1"/>
            <a:r>
              <a:rPr lang="en-US" sz="2800" dirty="0" smtClean="0"/>
              <a:t>Student should update the TAP </a:t>
            </a:r>
            <a:r>
              <a:rPr lang="en-US" sz="2800" dirty="0"/>
              <a:t>college code to </a:t>
            </a:r>
            <a:r>
              <a:rPr lang="en-US" sz="2800" dirty="0" smtClean="0"/>
              <a:t>(Lehman College:  1412</a:t>
            </a:r>
            <a:r>
              <a:rPr lang="en-US" sz="2800" dirty="0"/>
              <a:t>) via the TAP change form</a:t>
            </a:r>
          </a:p>
          <a:p>
            <a:pPr lvl="2"/>
            <a:r>
              <a:rPr lang="en-US" sz="2800" dirty="0"/>
              <a:t>Submit all required documents listed on their CUNYFirst “To Do List”</a:t>
            </a:r>
          </a:p>
          <a:p>
            <a:pPr lvl="1"/>
            <a:r>
              <a:rPr lang="en-US" sz="2800" dirty="0" smtClean="0"/>
              <a:t>Register </a:t>
            </a:r>
            <a:r>
              <a:rPr lang="en-US" sz="2800" dirty="0"/>
              <a:t>for </a:t>
            </a:r>
            <a:r>
              <a:rPr lang="en-US" sz="2800" dirty="0" smtClean="0"/>
              <a:t>courses required for their </a:t>
            </a:r>
          </a:p>
          <a:p>
            <a:pPr marL="457200" lvl="1" indent="0">
              <a:buNone/>
            </a:pPr>
            <a:r>
              <a:rPr lang="en-US" sz="2800" dirty="0"/>
              <a:t> </a:t>
            </a:r>
            <a:r>
              <a:rPr lang="en-US" sz="2800" dirty="0" smtClean="0"/>
              <a:t> program of study</a:t>
            </a:r>
            <a:endParaRPr lang="en-US" sz="2800" dirty="0"/>
          </a:p>
          <a:p>
            <a:pPr lvl="1"/>
            <a:r>
              <a:rPr lang="en-US" sz="2800" dirty="0"/>
              <a:t>Register for a minimum of 12 </a:t>
            </a:r>
            <a:r>
              <a:rPr lang="en-US" sz="2800" dirty="0" smtClean="0"/>
              <a:t>credits per semester</a:t>
            </a:r>
            <a:endParaRPr lang="en-US" sz="2800" dirty="0"/>
          </a:p>
          <a:p>
            <a:pPr lvl="1"/>
            <a:r>
              <a:rPr lang="en-US" sz="2800" dirty="0"/>
              <a:t>Complete ALL </a:t>
            </a:r>
            <a:r>
              <a:rPr lang="en-US" sz="2800" dirty="0" smtClean="0"/>
              <a:t>their courses</a:t>
            </a:r>
            <a:endParaRPr lang="en-US" sz="2800" dirty="0"/>
          </a:p>
          <a:p>
            <a:pPr lvl="1"/>
            <a:endParaRPr lang="en-US" dirty="0"/>
          </a:p>
        </p:txBody>
      </p:sp>
      <p:pic>
        <p:nvPicPr>
          <p:cNvPr id="5" name="Picture 4" descr="West Virginia &lt;strong&gt;State&lt;/strong&gt; &lt;strong&gt;Capitol&lt;/strong&gt;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3638" y="3513131"/>
            <a:ext cx="2805461" cy="3344868"/>
          </a:xfrm>
          <a:prstGeom prst="rect">
            <a:avLst/>
          </a:prstGeom>
        </p:spPr>
      </p:pic>
      <p:pic>
        <p:nvPicPr>
          <p:cNvPr id="6" name="Picture 5">
            <a:extLst>
              <a:ext uri="{FF2B5EF4-FFF2-40B4-BE49-F238E27FC236}">
                <a16:creationId xmlns:a16="http://schemas.microsoft.com/office/drawing/2014/main" id="{DEE686CF-2AC4-44F8-845B-B9D2D0070DB9}"/>
              </a:ext>
            </a:extLst>
          </p:cNvPr>
          <p:cNvPicPr>
            <a:picLocks noChangeAspect="1"/>
          </p:cNvPicPr>
          <p:nvPr/>
        </p:nvPicPr>
        <p:blipFill>
          <a:blip r:embed="rId4"/>
          <a:stretch>
            <a:fillRect/>
          </a:stretch>
        </p:blipFill>
        <p:spPr>
          <a:xfrm>
            <a:off x="4017413" y="6321139"/>
            <a:ext cx="3390900" cy="561975"/>
          </a:xfrm>
          <a:prstGeom prst="rect">
            <a:avLst/>
          </a:prstGeom>
        </p:spPr>
      </p:pic>
      <p:sp>
        <p:nvSpPr>
          <p:cNvPr id="4" name="Slide Number Placeholder 3"/>
          <p:cNvSpPr>
            <a:spLocks noGrp="1"/>
          </p:cNvSpPr>
          <p:nvPr>
            <p:ph type="sldNum" sz="quarter" idx="12"/>
          </p:nvPr>
        </p:nvSpPr>
        <p:spPr/>
        <p:txBody>
          <a:bodyPr/>
          <a:lstStyle/>
          <a:p>
            <a:fld id="{C3E2163B-73E0-4557-B963-908756C4484F}" type="slidenum">
              <a:rPr lang="en-US" smtClean="0"/>
              <a:t>9</a:t>
            </a:fld>
            <a:endParaRPr lang="en-US" dirty="0"/>
          </a:p>
        </p:txBody>
      </p:sp>
    </p:spTree>
    <p:extLst>
      <p:ext uri="{BB962C8B-B14F-4D97-AF65-F5344CB8AC3E}">
        <p14:creationId xmlns:p14="http://schemas.microsoft.com/office/powerpoint/2010/main" val="34993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1412</TotalTime>
  <Words>1069</Words>
  <Application>Microsoft Office PowerPoint</Application>
  <PresentationFormat>Widescreen</PresentationFormat>
  <Paragraphs>201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Gill Sans MT</vt:lpstr>
      <vt:lpstr>Impact</vt:lpstr>
      <vt:lpstr>Wingdings</vt:lpstr>
      <vt:lpstr>Badge</vt:lpstr>
      <vt:lpstr>       to the 2019 BTAG Summit </vt:lpstr>
      <vt:lpstr>Introduction</vt:lpstr>
      <vt:lpstr>PowerPoint Presentation</vt:lpstr>
      <vt:lpstr>Let’s Talk Transfer Students’ Statistics </vt:lpstr>
      <vt:lpstr>Things to know: Federal Aid - Limits  </vt:lpstr>
      <vt:lpstr>Things to know:  N.Y. State Aid-Limits      will transfer students have enough N.Y State Aid to cover their remaining study for a four year degree after earning an Associate Degree. </vt:lpstr>
      <vt:lpstr>Things Students Should Do: Application process </vt:lpstr>
      <vt:lpstr>Things Students Should do: Federal Application </vt:lpstr>
      <vt:lpstr>Things Students should do:  NY State application </vt:lpstr>
      <vt:lpstr>Helpful “tips” for advisors what to look for</vt:lpstr>
      <vt:lpstr>Helpful Resources</vt:lpstr>
      <vt:lpstr>PowerPoint Presentation</vt:lpstr>
    </vt:vector>
  </TitlesOfParts>
  <Company>Lehman College, CUNY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BTAG Summit</dc:title>
  <dc:creator>ELVIRA.SENESE</dc:creator>
  <cp:lastModifiedBy>Cristina Ortiz-Harvey</cp:lastModifiedBy>
  <cp:revision>98</cp:revision>
  <cp:lastPrinted>2019-02-14T15:16:33Z</cp:lastPrinted>
  <dcterms:created xsi:type="dcterms:W3CDTF">2019-01-10T22:54:18Z</dcterms:created>
  <dcterms:modified xsi:type="dcterms:W3CDTF">2019-03-19T22:04:13Z</dcterms:modified>
</cp:coreProperties>
</file>